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8"/>
  </p:notesMasterIdLst>
  <p:handoutMasterIdLst>
    <p:handoutMasterId r:id="rId39"/>
  </p:handoutMasterIdLst>
  <p:sldIdLst>
    <p:sldId id="267" r:id="rId3"/>
    <p:sldId id="297" r:id="rId4"/>
    <p:sldId id="298" r:id="rId5"/>
    <p:sldId id="299" r:id="rId6"/>
    <p:sldId id="300" r:id="rId7"/>
    <p:sldId id="266" r:id="rId8"/>
    <p:sldId id="283" r:id="rId9"/>
    <p:sldId id="286" r:id="rId10"/>
    <p:sldId id="284" r:id="rId11"/>
    <p:sldId id="285" r:id="rId12"/>
    <p:sldId id="288" r:id="rId13"/>
    <p:sldId id="277" r:id="rId14"/>
    <p:sldId id="278" r:id="rId15"/>
    <p:sldId id="279" r:id="rId16"/>
    <p:sldId id="280" r:id="rId17"/>
    <p:sldId id="293" r:id="rId18"/>
    <p:sldId id="306" r:id="rId19"/>
    <p:sldId id="275" r:id="rId20"/>
    <p:sldId id="287" r:id="rId21"/>
    <p:sldId id="290" r:id="rId22"/>
    <p:sldId id="291" r:id="rId23"/>
    <p:sldId id="305" r:id="rId24"/>
    <p:sldId id="271" r:id="rId25"/>
    <p:sldId id="272" r:id="rId26"/>
    <p:sldId id="302" r:id="rId27"/>
    <p:sldId id="308" r:id="rId28"/>
    <p:sldId id="301" r:id="rId29"/>
    <p:sldId id="309" r:id="rId30"/>
    <p:sldId id="304" r:id="rId31"/>
    <p:sldId id="311" r:id="rId32"/>
    <p:sldId id="312" r:id="rId33"/>
    <p:sldId id="310" r:id="rId34"/>
    <p:sldId id="307" r:id="rId35"/>
    <p:sldId id="292" r:id="rId36"/>
    <p:sldId id="295" r:id="rId37"/>
  </p:sldIdLst>
  <p:sldSz cx="12192000" cy="6858000"/>
  <p:notesSz cx="6858000" cy="9144000"/>
  <p:defaultTextStyle>
    <a:defPPr>
      <a:defRPr lang="en-GB"/>
    </a:defPPr>
    <a:lvl1pPr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26565"/>
    <a:srgbClr val="026464"/>
    <a:srgbClr val="026363"/>
    <a:srgbClr val="026767"/>
    <a:srgbClr val="026666"/>
    <a:srgbClr val="155C5A"/>
    <a:srgbClr val="006666"/>
    <a:srgbClr val="FFC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69"/>
    <p:restoredTop sz="85359"/>
  </p:normalViewPr>
  <p:slideViewPr>
    <p:cSldViewPr snapToGrid="0" snapToObjects="1">
      <p:cViewPr>
        <p:scale>
          <a:sx n="220" d="100"/>
          <a:sy n="220" d="100"/>
        </p:scale>
        <p:origin x="-30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smtClean="0">
                <a:ea typeface="ＭＳ Ｐゴシック" charset="0"/>
                <a:cs typeface="ＭＳ Ｐゴシック" charset="0"/>
              </a:defRPr>
            </a:lvl1pPr>
          </a:lstStyle>
          <a:p>
            <a:pPr>
              <a:defRPr/>
            </a:pPr>
            <a:fld id="{65B12991-0EF8-104D-815D-6DD1264FA606}" type="datetimeFigureOut">
              <a:rPr lang="en-GB"/>
              <a:pPr>
                <a:defRPr/>
              </a:pPr>
              <a:t>27/04/2018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smtClean="0">
                <a:ea typeface="ＭＳ Ｐゴシック" charset="0"/>
                <a:cs typeface="ＭＳ Ｐゴシック" charset="0"/>
              </a:defRPr>
            </a:lvl1pPr>
          </a:lstStyle>
          <a:p>
            <a:pPr>
              <a:defRPr/>
            </a:pPr>
            <a:fld id="{1B66863A-3DA3-BB44-A3A6-663BE128A246}"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ＭＳ Ｐゴシック" charset="0"/>
                <a:cs typeface="ＭＳ Ｐゴシック" charset="0"/>
              </a:defRPr>
            </a:lvl1pPr>
          </a:lstStyle>
          <a:p>
            <a:pPr>
              <a:defRPr/>
            </a:pPr>
            <a:fld id="{F725A696-DEE4-7F4E-875D-C15FB55E6607}" type="datetimeFigureOut">
              <a:rPr lang="en-US"/>
              <a:pPr>
                <a:defRPr/>
              </a:pPr>
              <a:t>4/27/18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GB" altLang="x-none"/>
              <a:t>Click to edit Master text styles</a:t>
            </a:r>
          </a:p>
          <a:p>
            <a:pPr lvl="1"/>
            <a:r>
              <a:rPr lang="en-GB" altLang="x-none"/>
              <a:t>Second level</a:t>
            </a:r>
          </a:p>
          <a:p>
            <a:pPr lvl="2"/>
            <a:r>
              <a:rPr lang="en-GB" altLang="x-none"/>
              <a:t>Third level</a:t>
            </a:r>
          </a:p>
          <a:p>
            <a:pPr lvl="3"/>
            <a:r>
              <a:rPr lang="en-GB" altLang="x-none"/>
              <a:t>Fourth level</a:t>
            </a:r>
          </a:p>
          <a:p>
            <a:pPr lvl="4"/>
            <a:r>
              <a:rPr lang="en-GB" altLang="x-none"/>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defRPr sz="1200">
                <a:ea typeface="ＭＳ Ｐゴシック" charset="0"/>
                <a:cs typeface="ＭＳ Ｐゴシック" charset="0"/>
              </a:defRPr>
            </a:lvl1pPr>
          </a:lstStyle>
          <a:p>
            <a:pPr>
              <a:defRPr/>
            </a:pPr>
            <a:fld id="{8A12FEED-3FAF-D14D-BC46-A9E14BE8E1F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rest.slimsuite.unsw.edu.au/docs&amp;page=cmd:1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11</a:t>
            </a:fld>
            <a:endParaRPr lang="en-US"/>
          </a:p>
        </p:txBody>
      </p:sp>
    </p:spTree>
    <p:extLst>
      <p:ext uri="{BB962C8B-B14F-4D97-AF65-F5344CB8AC3E}">
        <p14:creationId xmlns:p14="http://schemas.microsoft.com/office/powerpoint/2010/main" val="3353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effectLst/>
              </a:rPr>
              <a:t>Intrinsically unstructured/disordered proteins have no single well-defined tertiary structure in their native, functional state. Our server recognizes such regions from the amino acid sequence based on the estimated pairwise energy content. The underlying assumption is that globular proteins are composed of amino acids which have the potential to form a large number of favorable interactions, whereas intrinsically unstructured proteins (IUPs) adopt no stable structure because their amino acid composition does not allow sufficient favorable interactions to form.</a:t>
            </a:r>
          </a:p>
          <a:p>
            <a:endParaRPr lang="en-US" dirty="0">
              <a:effectLst/>
            </a:endParaRPr>
          </a:p>
          <a:p>
            <a:r>
              <a:rPr lang="en-US" dirty="0"/>
              <a:t>http://</a:t>
            </a:r>
            <a:r>
              <a:rPr lang="en-US" dirty="0" err="1"/>
              <a:t>rest.slimsuite.unsw.edu.au</a:t>
            </a:r>
            <a:r>
              <a:rPr lang="en-US" dirty="0"/>
              <a:t>/</a:t>
            </a:r>
            <a:r>
              <a:rPr lang="en-US" dirty="0" err="1"/>
              <a:t>docs&amp;page</a:t>
            </a:r>
            <a:r>
              <a:rPr lang="en-US" dirty="0"/>
              <a:t>=</a:t>
            </a:r>
            <a:r>
              <a:rPr lang="en-US" dirty="0" err="1"/>
              <a:t>module:qslimfinder</a:t>
            </a:r>
            <a:endParaRPr lang="en-US" dirty="0"/>
          </a:p>
          <a:p>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BLAST e-value threshold for determining relationships [</a:t>
            </a:r>
            <a:r>
              <a:rPr lang="en-US" sz="1200" b="1" u="none" strike="noStrike" kern="1200" dirty="0">
                <a:solidFill>
                  <a:schemeClr val="tx1"/>
                </a:solidFill>
                <a:effectLst/>
                <a:latin typeface="+mn-lt"/>
                <a:ea typeface="ＭＳ Ｐゴシック" charset="0"/>
                <a:cs typeface="ＭＳ Ｐゴシック" charset="0"/>
                <a:hlinkClick r:id="rId3"/>
              </a:rPr>
              <a:t>1e=4</a:t>
            </a:r>
            <a:r>
              <a:rPr lang="en-US" sz="1200" b="0" i="0" kern="1200" dirty="0">
                <a:solidFill>
                  <a:schemeClr val="tx1"/>
                </a:solidFill>
                <a:effectLst/>
                <a:latin typeface="+mn-lt"/>
                <a:ea typeface="ＭＳ Ｐゴシック" charset="0"/>
                <a:cs typeface="ＭＳ Ｐゴシック" charset="0"/>
              </a:rPr>
              <a:t>] and </a:t>
            </a:r>
            <a:r>
              <a:rPr lang="en-US" dirty="0">
                <a:latin typeface="Helvetica Neue" charset="0"/>
                <a:ea typeface="Helvetica Neue" charset="0"/>
                <a:cs typeface="Helvetica Neue" charset="0"/>
              </a:rPr>
              <a:t>grouping</a:t>
            </a:r>
            <a:r>
              <a:rPr lang="en-US" baseline="0" dirty="0">
                <a:latin typeface="Helvetica Neue" charset="0"/>
                <a:ea typeface="Helvetica Neue" charset="0"/>
                <a:cs typeface="Helvetica Neue" charset="0"/>
              </a:rPr>
              <a:t> s</a:t>
            </a:r>
            <a:r>
              <a:rPr lang="en-US" dirty="0">
                <a:latin typeface="Helvetica Neue" charset="0"/>
                <a:ea typeface="Helvetica Neue" charset="0"/>
                <a:cs typeface="Helvetica Neue" charset="0"/>
              </a:rPr>
              <a:t>imilar proteins in clusters</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13</a:t>
            </a:fld>
            <a:endParaRPr lang="en-US"/>
          </a:p>
        </p:txBody>
      </p:sp>
    </p:spTree>
    <p:extLst>
      <p:ext uri="{BB962C8B-B14F-4D97-AF65-F5344CB8AC3E}">
        <p14:creationId xmlns:p14="http://schemas.microsoft.com/office/powerpoint/2010/main" val="1862774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19</a:t>
            </a:fld>
            <a:endParaRPr lang="en-US"/>
          </a:p>
        </p:txBody>
      </p:sp>
    </p:spTree>
    <p:extLst>
      <p:ext uri="{BB962C8B-B14F-4D97-AF65-F5344CB8AC3E}">
        <p14:creationId xmlns:p14="http://schemas.microsoft.com/office/powerpoint/2010/main" val="53368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20</a:t>
            </a:fld>
            <a:endParaRPr lang="en-US"/>
          </a:p>
        </p:txBody>
      </p:sp>
    </p:spTree>
    <p:extLst>
      <p:ext uri="{BB962C8B-B14F-4D97-AF65-F5344CB8AC3E}">
        <p14:creationId xmlns:p14="http://schemas.microsoft.com/office/powerpoint/2010/main" val="1737288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a:p>
            <a:r>
              <a:rPr lang="en-US" dirty="0"/>
              <a:t>The description</a:t>
            </a:r>
            <a:r>
              <a:rPr lang="en-US" baseline="0" dirty="0"/>
              <a:t> of the method:</a:t>
            </a:r>
          </a:p>
          <a:p>
            <a:r>
              <a:rPr lang="en-US" sz="1200" kern="1200" dirty="0">
                <a:solidFill>
                  <a:schemeClr val="tx1"/>
                </a:solidFill>
                <a:effectLst/>
                <a:latin typeface="+mn-lt"/>
                <a:ea typeface="ＭＳ Ｐゴシック" charset="0"/>
                <a:cs typeface="ＭＳ Ｐゴシック" charset="0"/>
              </a:rPr>
              <a:t>How many human proteins should contain a domain of interest out of all proteins that interact with a specific viral protein so that we can say with % confidence that a viral protein binds that domain.</a:t>
            </a:r>
          </a:p>
          <a:p>
            <a:pPr rtl="0" fontAlgn="ctr"/>
            <a:r>
              <a:rPr lang="en-US" sz="1200" kern="1200" dirty="0">
                <a:solidFill>
                  <a:schemeClr val="tx1"/>
                </a:solidFill>
                <a:effectLst/>
                <a:latin typeface="+mn-lt"/>
                <a:ea typeface="ＭＳ Ｐゴシック" charset="0"/>
                <a:cs typeface="ＭＳ Ｐゴシック" charset="0"/>
              </a:rPr>
              <a:t>Reflects the association between the total number of human proteins the viral protein interacts with and the fraction of these proteins containing a specific domain (Fisher's exact test doesn't account for this).</a:t>
            </a:r>
          </a:p>
          <a:p>
            <a:pPr rtl="0" fontAlgn="ctr"/>
            <a:r>
              <a:rPr lang="en-US" sz="1200" kern="1200" dirty="0">
                <a:solidFill>
                  <a:schemeClr val="tx1"/>
                </a:solidFill>
                <a:effectLst/>
                <a:latin typeface="+mn-lt"/>
                <a:ea typeface="ＭＳ Ｐゴシック" charset="0"/>
                <a:cs typeface="ＭＳ Ｐゴシック" charset="0"/>
              </a:rPr>
              <a:t>The rationale is that the number of human proteins that should contain a domain of interest for us to say with % confidence that a viral protein binds that domain changes as a viral protein gains more interacting partners. In a viral protein has only one human partner we cannot possibly identify which of the domains in that single protein are mediating interactions. Our ability to identify this domain grows a the degree of viral protein grows.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21</a:t>
            </a:fld>
            <a:endParaRPr lang="en-US"/>
          </a:p>
        </p:txBody>
      </p:sp>
    </p:spTree>
    <p:extLst>
      <p:ext uri="{BB962C8B-B14F-4D97-AF65-F5344CB8AC3E}">
        <p14:creationId xmlns:p14="http://schemas.microsoft.com/office/powerpoint/2010/main" val="202284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Squares</a:t>
            </a:r>
            <a:r>
              <a:rPr lang="en-US" baseline="0" dirty="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24</a:t>
            </a:fld>
            <a:endParaRPr lang="en-US"/>
          </a:p>
        </p:txBody>
      </p:sp>
    </p:spTree>
    <p:extLst>
      <p:ext uri="{BB962C8B-B14F-4D97-AF65-F5344CB8AC3E}">
        <p14:creationId xmlns:p14="http://schemas.microsoft.com/office/powerpoint/2010/main" val="191596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Squares</a:t>
            </a:r>
            <a:r>
              <a:rPr lang="en-US" baseline="0" dirty="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34</a:t>
            </a:fld>
            <a:endParaRPr lang="en-US"/>
          </a:p>
        </p:txBody>
      </p:sp>
    </p:spTree>
    <p:extLst>
      <p:ext uri="{BB962C8B-B14F-4D97-AF65-F5344CB8AC3E}">
        <p14:creationId xmlns:p14="http://schemas.microsoft.com/office/powerpoint/2010/main" val="1817383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DNA_dark2.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438193179"/>
      </p:ext>
    </p:extLst>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elegan3.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1195760220"/>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3.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990048914"/>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4.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1048800642"/>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rgbClr val="E6E6E6"/>
        </a:solid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646615518"/>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Pr>
        <a:solidFill>
          <a:srgbClr val="E6E6E6"/>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733083"/>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2pPr>
              <a:buClr>
                <a:schemeClr val="accent1"/>
              </a:buClr>
              <a:defRPr/>
            </a:lvl2pPr>
            <a:lvl3pPr>
              <a:buClr>
                <a:schemeClr val="accent1"/>
              </a:buCl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82915728"/>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525859"/>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57563508"/>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95216384"/>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E6E6E6"/>
        </a:solidFill>
        <a:effectLst/>
      </p:bgPr>
    </p:bg>
    <p:spTree>
      <p:nvGrpSpPr>
        <p:cNvPr id="1" name=""/>
        <p:cNvGrpSpPr/>
        <p:nvPr/>
      </p:nvGrpSpPr>
      <p:grpSpPr>
        <a:xfrm>
          <a:off x="0" y="0"/>
          <a:ext cx="0" cy="0"/>
          <a:chOff x="0" y="0"/>
          <a:chExt cx="0" cy="0"/>
        </a:xfrm>
      </p:grpSpPr>
      <p:pic>
        <p:nvPicPr>
          <p:cNvPr id="10" name="Picture 5" descr="EMBL_EBI_Industry.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991333890"/>
      </p:ext>
    </p:extLst>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24313584"/>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powerpont-slide-title_cell_dark4.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28950" y="-12700"/>
            <a:ext cx="916305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1170555804"/>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Chemistry-slide2-background.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1270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433707661"/>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Chem slide background4.t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765160509"/>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PDBE-slide-background6.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920596527"/>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fly2.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17838" y="0"/>
            <a:ext cx="9174162"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1993636301"/>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4.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2005450413"/>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5.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a:t>Click to edit Master text styles</a:t>
            </a:r>
          </a:p>
        </p:txBody>
      </p:sp>
    </p:spTree>
    <p:extLst>
      <p:ext uri="{BB962C8B-B14F-4D97-AF65-F5344CB8AC3E}">
        <p14:creationId xmlns:p14="http://schemas.microsoft.com/office/powerpoint/2010/main" val="849251626"/>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flipH="1">
            <a:off x="0" y="6210300"/>
            <a:ext cx="12192000" cy="647700"/>
          </a:xfrm>
          <a:prstGeom prst="rect">
            <a:avLst/>
          </a:prstGeom>
          <a:solidFill>
            <a:srgbClr val="00434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4115" tIns="22065" rIns="44115" bIns="22065" anchor="ctr"/>
          <a:lstStyle>
            <a:lvl1pPr>
              <a:defRPr sz="2400">
                <a:solidFill>
                  <a:schemeClr val="tx1"/>
                </a:solidFill>
                <a:latin typeface="Arial" charset="0"/>
                <a:ea typeface="ＭＳ Ｐゴシック" charset="-128"/>
                <a:cs typeface="ＭＳ Ｐゴシック" charset="-128"/>
              </a:defRPr>
            </a:lvl1pPr>
            <a:lvl2pPr marL="742950" indent="-285750">
              <a:defRPr sz="2400">
                <a:solidFill>
                  <a:schemeClr val="tx1"/>
                </a:solidFill>
                <a:latin typeface="Arial" charset="0"/>
                <a:ea typeface="ＭＳ Ｐゴシック" charset="-128"/>
                <a:cs typeface="ＭＳ Ｐゴシック" charset="-128"/>
              </a:defRPr>
            </a:lvl2pPr>
            <a:lvl3pPr marL="1143000" indent="-228600">
              <a:defRPr sz="2400">
                <a:solidFill>
                  <a:schemeClr val="tx1"/>
                </a:solidFill>
                <a:latin typeface="Arial" charset="0"/>
                <a:ea typeface="ＭＳ Ｐゴシック" charset="-128"/>
                <a:cs typeface="ＭＳ Ｐゴシック" charset="-128"/>
              </a:defRPr>
            </a:lvl3pPr>
            <a:lvl4pPr marL="1600200" indent="-228600">
              <a:defRPr sz="2400">
                <a:solidFill>
                  <a:schemeClr val="tx1"/>
                </a:solidFill>
                <a:latin typeface="Arial" charset="0"/>
                <a:ea typeface="ＭＳ Ｐゴシック" charset="-128"/>
                <a:cs typeface="ＭＳ Ｐゴシック" charset="-128"/>
              </a:defRPr>
            </a:lvl4pPr>
            <a:lvl5pPr marL="2057400" indent="-228600">
              <a:defRPr sz="2400">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1800"/>
          </a:p>
        </p:txBody>
      </p:sp>
      <p:sp>
        <p:nvSpPr>
          <p:cNvPr id="1027"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de-DE" altLang="x-none"/>
          </a:p>
        </p:txBody>
      </p:sp>
      <p:sp>
        <p:nvSpPr>
          <p:cNvPr id="1028"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de-DE" altLang="x-none"/>
          </a:p>
        </p:txBody>
      </p:sp>
      <p:pic>
        <p:nvPicPr>
          <p:cNvPr id="1029" name="Picture 5"/>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787" r:id="rId15"/>
    <p:sldLayoutId id="2147483788" r:id="rId16"/>
    <p:sldLayoutId id="2147483789" r:id="rId17"/>
  </p:sldLayoutIdLst>
  <p:transition>
    <p:cut/>
  </p:transition>
  <p:hf hdr="0" ftr="0"/>
  <p:txStyles>
    <p:title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p:titleStyle>
    <p:bodyStyle>
      <a:lvl1pPr marL="354013" indent="-354013" algn="l" defTabSz="952500" rtl="0" eaLnBrk="1" fontAlgn="base" hangingPunct="1">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1" fontAlgn="base" hangingPunct="1">
        <a:spcBef>
          <a:spcPct val="20000"/>
        </a:spcBef>
        <a:spcAft>
          <a:spcPts val="575"/>
        </a:spcAft>
        <a:buClr>
          <a:srgbClr val="FF8C9A"/>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1" fontAlgn="base" hangingPunct="1">
        <a:spcBef>
          <a:spcPct val="20000"/>
        </a:spcBef>
        <a:spcAft>
          <a:spcPts val="575"/>
        </a:spcAft>
        <a:buClr>
          <a:srgbClr val="FF8C9A"/>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ltLang="x-none"/>
              <a:t>Click to edit Master title style</a:t>
            </a:r>
          </a:p>
        </p:txBody>
      </p:sp>
      <p:sp>
        <p:nvSpPr>
          <p:cNvPr id="2051"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ltLang="x-none"/>
              <a:t>Click to edit Master text styles</a:t>
            </a:r>
          </a:p>
          <a:p>
            <a:pPr lvl="1"/>
            <a:r>
              <a:rPr lang="de-DE" altLang="x-none"/>
              <a:t>Second level</a:t>
            </a:r>
          </a:p>
          <a:p>
            <a:pPr lvl="2"/>
            <a:r>
              <a:rPr lang="de-DE" altLang="x-none"/>
              <a:t>Third level</a:t>
            </a:r>
          </a:p>
          <a:p>
            <a:pPr lvl="3"/>
            <a:r>
              <a:rPr lang="de-DE" altLang="x-none"/>
              <a:t>Fourth level</a:t>
            </a:r>
          </a:p>
          <a:p>
            <a:pPr lvl="4"/>
            <a:r>
              <a:rPr lang="de-DE" altLang="x-none"/>
              <a:t>Fifth level</a:t>
            </a: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transition>
    <p:cut/>
  </p:transition>
  <p:hf hdr="0" ftr="0"/>
  <p:txStyles>
    <p:titleStyle>
      <a:lvl1pPr algn="l" defTabSz="952500" rtl="0" eaLnBrk="0" fontAlgn="base" hangingPunct="0">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fontAlgn="base">
        <a:spcBef>
          <a:spcPct val="0"/>
        </a:spcBef>
        <a:spcAft>
          <a:spcPct val="0"/>
        </a:spcAft>
        <a:defRPr sz="3300">
          <a:solidFill>
            <a:schemeClr val="accent1"/>
          </a:solidFill>
          <a:latin typeface="Arial" charset="0"/>
        </a:defRPr>
      </a:lvl6pPr>
      <a:lvl7pPr marL="441176" algn="l" defTabSz="955894" rtl="0" fontAlgn="base">
        <a:spcBef>
          <a:spcPct val="0"/>
        </a:spcBef>
        <a:spcAft>
          <a:spcPct val="0"/>
        </a:spcAft>
        <a:defRPr sz="3300">
          <a:solidFill>
            <a:schemeClr val="accent1"/>
          </a:solidFill>
          <a:latin typeface="Arial" charset="0"/>
        </a:defRPr>
      </a:lvl7pPr>
      <a:lvl8pPr marL="661770" algn="l" defTabSz="955894" rtl="0" fontAlgn="base">
        <a:spcBef>
          <a:spcPct val="0"/>
        </a:spcBef>
        <a:spcAft>
          <a:spcPct val="0"/>
        </a:spcAft>
        <a:defRPr sz="3300">
          <a:solidFill>
            <a:schemeClr val="accent1"/>
          </a:solidFill>
          <a:latin typeface="Arial" charset="0"/>
        </a:defRPr>
      </a:lvl8pPr>
      <a:lvl9pPr marL="882370" algn="l" defTabSz="955894" rtl="0" fontAlgn="base">
        <a:spcBef>
          <a:spcPct val="0"/>
        </a:spcBef>
        <a:spcAft>
          <a:spcPct val="0"/>
        </a:spcAft>
        <a:defRPr sz="3300">
          <a:solidFill>
            <a:schemeClr val="accent1"/>
          </a:solidFill>
          <a:latin typeface="Arial" charset="0"/>
        </a:defRPr>
      </a:lvl9pPr>
    </p:titleStyle>
    <p:bodyStyle>
      <a:lvl1pPr marL="354013" indent="-354013" algn="l" defTabSz="952500" rtl="0" eaLnBrk="0" fontAlgn="base" hangingPunct="0">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0" fontAlgn="base" hangingPunct="0">
        <a:spcBef>
          <a:spcPct val="20000"/>
        </a:spcBef>
        <a:spcAft>
          <a:spcPts val="575"/>
        </a:spcAft>
        <a:buClr>
          <a:schemeClr val="accent1"/>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3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45.tif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4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4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hyperlink" Target="http://pepsite.russelllab.org/" TargetMode="Externa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1201" y="1040418"/>
            <a:ext cx="10363200" cy="1849085"/>
          </a:xfrm>
        </p:spPr>
        <p:txBody>
          <a:bodyPr/>
          <a:lstStyle/>
          <a:p>
            <a:r>
              <a:rPr lang="en-US" sz="3600" dirty="0"/>
              <a:t>Identifying novel functional linear motifs using host-viral protein interactions and the principle of convergent evolution</a:t>
            </a:r>
            <a:endParaRPr lang="en-GB" dirty="0"/>
          </a:p>
        </p:txBody>
      </p:sp>
      <p:sp>
        <p:nvSpPr>
          <p:cNvPr id="4" name="Text Placeholder 3"/>
          <p:cNvSpPr>
            <a:spLocks noGrp="1"/>
          </p:cNvSpPr>
          <p:nvPr>
            <p:ph type="body" sz="quarter" idx="10"/>
          </p:nvPr>
        </p:nvSpPr>
        <p:spPr/>
        <p:txBody>
          <a:bodyPr/>
          <a:lstStyle/>
          <a:p>
            <a:r>
              <a:rPr lang="en-GB" dirty="0"/>
              <a:t>Vitalii Kleshchevnikov</a:t>
            </a:r>
          </a:p>
          <a:p>
            <a:r>
              <a:rPr lang="en-GB" dirty="0" err="1"/>
              <a:t>Evangelia</a:t>
            </a:r>
            <a:r>
              <a:rPr lang="en-GB" dirty="0"/>
              <a:t> </a:t>
            </a:r>
            <a:r>
              <a:rPr lang="en-GB" dirty="0" err="1"/>
              <a:t>Petsalaki’s</a:t>
            </a:r>
            <a:r>
              <a:rPr lang="en-GB" dirty="0"/>
              <a:t> group </a:t>
            </a:r>
            <a:br>
              <a:rPr lang="en-GB" dirty="0"/>
            </a:br>
            <a:r>
              <a:rPr lang="en-GB" dirty="0"/>
              <a:t>(Whole Cell Signalling)</a:t>
            </a:r>
          </a:p>
        </p:txBody>
      </p:sp>
    </p:spTree>
    <p:extLst>
      <p:ext uri="{BB962C8B-B14F-4D97-AF65-F5344CB8AC3E}">
        <p14:creationId xmlns:p14="http://schemas.microsoft.com/office/powerpoint/2010/main" val="28547765"/>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7326324" y="270301"/>
            <a:ext cx="4131259" cy="830997"/>
          </a:xfrm>
          <a:prstGeom prst="rect">
            <a:avLst/>
          </a:prstGeom>
          <a:noFill/>
        </p:spPr>
        <p:txBody>
          <a:bodyPr wrap="none" rtlCol="0">
            <a:spAutoFit/>
          </a:bodyPr>
          <a:lstStyle/>
          <a:p>
            <a:r>
              <a:rPr lang="en-US" b="1" dirty="0">
                <a:latin typeface="Helvetica Neue" charset="0"/>
                <a:ea typeface="Helvetica Neue" charset="0"/>
                <a:cs typeface="Helvetica Neue" charset="0"/>
              </a:rPr>
              <a:t>Marc Vidal data - Y2H, </a:t>
            </a:r>
          </a:p>
          <a:p>
            <a:r>
              <a:rPr lang="en-US" dirty="0">
                <a:latin typeface="Helvetica Neue" charset="0"/>
                <a:ea typeface="Helvetica Neue" charset="0"/>
                <a:cs typeface="Helvetica Neue" charset="0"/>
              </a:rPr>
              <a:t>Rolland, 2014 + unpublished</a:t>
            </a:r>
          </a:p>
        </p:txBody>
      </p:sp>
      <p:sp>
        <p:nvSpPr>
          <p:cNvPr id="20" name="TextBox 19"/>
          <p:cNvSpPr txBox="1"/>
          <p:nvPr/>
        </p:nvSpPr>
        <p:spPr>
          <a:xfrm>
            <a:off x="323599" y="871113"/>
            <a:ext cx="6255688" cy="830997"/>
          </a:xfrm>
          <a:prstGeom prst="rect">
            <a:avLst/>
          </a:prstGeom>
          <a:noFill/>
        </p:spPr>
        <p:txBody>
          <a:bodyPr wrap="square" rtlCol="0">
            <a:spAutoFit/>
          </a:bodyPr>
          <a:lstStyle/>
          <a:p>
            <a:r>
              <a:rPr lang="en-US" b="1" dirty="0">
                <a:latin typeface="Helvetica Neue" charset="0"/>
                <a:ea typeface="Helvetica Neue" charset="0"/>
                <a:cs typeface="Helvetica Neue" charset="0"/>
              </a:rPr>
              <a:t>Matthias Mann data - AP-MS, HeLa</a:t>
            </a:r>
          </a:p>
          <a:p>
            <a:r>
              <a:rPr lang="en-US" dirty="0">
                <a:latin typeface="Helvetica Neue" charset="0"/>
                <a:ea typeface="Helvetica Neue" charset="0"/>
                <a:cs typeface="Helvetica Neue" charset="0"/>
              </a:rPr>
              <a:t>Hein, 2015</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2165" y="1176883"/>
            <a:ext cx="5824092" cy="3992835"/>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586" y="1728464"/>
            <a:ext cx="5957910" cy="4084577"/>
          </a:xfrm>
          <a:prstGeom prst="rect">
            <a:avLst/>
          </a:prstGeom>
        </p:spPr>
      </p:pic>
      <p:sp>
        <p:nvSpPr>
          <p:cNvPr id="26"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30" name="Oval 29"/>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194009507"/>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222" y="1444752"/>
            <a:ext cx="5779698" cy="3962400"/>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8674" y="1444752"/>
            <a:ext cx="6001994" cy="4114800"/>
          </a:xfrm>
          <a:prstGeom prst="rect">
            <a:avLst/>
          </a:prstGeom>
        </p:spPr>
      </p:pic>
    </p:spTree>
    <p:extLst>
      <p:ext uri="{BB962C8B-B14F-4D97-AF65-F5344CB8AC3E}">
        <p14:creationId xmlns:p14="http://schemas.microsoft.com/office/powerpoint/2010/main" val="843322868"/>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Protein kinases and Zinc-finger proteins also identify domains enriched in ELM domains</a:t>
            </a:r>
          </a:p>
        </p:txBody>
      </p:sp>
      <p:sp>
        <p:nvSpPr>
          <p:cNvPr id="4" name="TextBox 3"/>
          <p:cNvSpPr txBox="1"/>
          <p:nvPr/>
        </p:nvSpPr>
        <p:spPr>
          <a:xfrm>
            <a:off x="1963554" y="3570973"/>
            <a:ext cx="1125629" cy="461665"/>
          </a:xfrm>
          <a:prstGeom prst="rect">
            <a:avLst/>
          </a:prstGeom>
          <a:noFill/>
        </p:spPr>
        <p:txBody>
          <a:bodyPr wrap="none" rtlCol="0">
            <a:spAutoFit/>
          </a:bodyPr>
          <a:lstStyle/>
          <a:p>
            <a:r>
              <a:rPr lang="en-US" dirty="0"/>
              <a:t>ROC 1</a:t>
            </a:r>
          </a:p>
        </p:txBody>
      </p:sp>
      <p:sp>
        <p:nvSpPr>
          <p:cNvPr id="5" name="TextBox 4"/>
          <p:cNvSpPr txBox="1"/>
          <p:nvPr/>
        </p:nvSpPr>
        <p:spPr>
          <a:xfrm>
            <a:off x="9161647" y="3340140"/>
            <a:ext cx="1125629" cy="461665"/>
          </a:xfrm>
          <a:prstGeom prst="rect">
            <a:avLst/>
          </a:prstGeom>
          <a:noFill/>
        </p:spPr>
        <p:txBody>
          <a:bodyPr wrap="none" rtlCol="0">
            <a:spAutoFit/>
          </a:bodyPr>
          <a:lstStyle/>
          <a:p>
            <a:r>
              <a:rPr lang="en-US" dirty="0"/>
              <a:t>ROC 2</a:t>
            </a:r>
          </a:p>
        </p:txBody>
      </p:sp>
    </p:spTree>
    <p:extLst>
      <p:ext uri="{BB962C8B-B14F-4D97-AF65-F5344CB8AC3E}">
        <p14:creationId xmlns:p14="http://schemas.microsoft.com/office/powerpoint/2010/main" val="1941140824"/>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sp>
        <p:nvSpPr>
          <p:cNvPr id="2" name="Title 1"/>
          <p:cNvSpPr>
            <a:spLocks noGrp="1"/>
          </p:cNvSpPr>
          <p:nvPr>
            <p:ph type="title"/>
          </p:nvPr>
        </p:nvSpPr>
        <p:spPr>
          <a:xfrm>
            <a:off x="1012191" y="279821"/>
            <a:ext cx="3458464" cy="762000"/>
          </a:xfrm>
        </p:spPr>
        <p:txBody>
          <a:bodyPr/>
          <a:lstStyle/>
          <a:p>
            <a:r>
              <a:rPr lang="en-US" dirty="0">
                <a:latin typeface="Helvetica Neue" charset="0"/>
                <a:ea typeface="Helvetica Neue" charset="0"/>
                <a:cs typeface="Helvetica Neue" charset="0"/>
              </a:rPr>
              <a:t>Motif search setup</a:t>
            </a:r>
          </a:p>
        </p:txBody>
      </p:sp>
      <p:sp>
        <p:nvSpPr>
          <p:cNvPr id="5" name="TextBox 4"/>
          <p:cNvSpPr txBox="1"/>
          <p:nvPr/>
        </p:nvSpPr>
        <p:spPr>
          <a:xfrm>
            <a:off x="6237562" y="846498"/>
            <a:ext cx="6037230" cy="1985159"/>
          </a:xfrm>
          <a:prstGeom prst="rect">
            <a:avLst/>
          </a:prstGeom>
          <a:noFill/>
        </p:spPr>
        <p:txBody>
          <a:bodyPr wrap="none" rtlCol="0">
            <a:spAutoFit/>
          </a:bodyPr>
          <a:lstStyle/>
          <a:p>
            <a:r>
              <a:rPr lang="en-US" dirty="0">
                <a:latin typeface="Helvetica Neue" charset="0"/>
                <a:ea typeface="Helvetica Neue" charset="0"/>
                <a:cs typeface="Helvetica Neue" charset="0"/>
              </a:rPr>
              <a:t>1 viral human-network (non-query set)</a:t>
            </a:r>
          </a:p>
          <a:p>
            <a:endParaRPr lang="en-US" sz="3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3 human-human networks (non-query set):</a:t>
            </a:r>
          </a:p>
          <a:p>
            <a:r>
              <a:rPr lang="en-US" dirty="0">
                <a:latin typeface="Helvetica Neue" charset="0"/>
                <a:ea typeface="Helvetica Neue" charset="0"/>
                <a:cs typeface="Helvetica Neue" charset="0"/>
              </a:rPr>
              <a:t>- Full </a:t>
            </a:r>
            <a:r>
              <a:rPr lang="en-US" dirty="0" err="1">
                <a:latin typeface="Helvetica Neue" charset="0"/>
                <a:ea typeface="Helvetica Neue" charset="0"/>
                <a:cs typeface="Helvetica Neue" charset="0"/>
              </a:rPr>
              <a:t>IntAct</a:t>
            </a:r>
            <a:r>
              <a:rPr lang="en-US" dirty="0">
                <a:latin typeface="Helvetica Neue" charset="0"/>
                <a:ea typeface="Helvetica Neue" charset="0"/>
                <a:cs typeface="Helvetica Neue" charset="0"/>
              </a:rPr>
              <a:t> data: </a:t>
            </a:r>
            <a:r>
              <a:rPr lang="cs-CZ" sz="2200" dirty="0">
                <a:latin typeface="Helvetica Neue" charset="0"/>
                <a:ea typeface="Helvetica Neue" charset="0"/>
                <a:cs typeface="Helvetica Neue" charset="0"/>
              </a:rPr>
              <a:t>11859 </a:t>
            </a:r>
            <a:r>
              <a:rPr lang="cs-CZ" sz="2200" dirty="0" err="1">
                <a:latin typeface="Helvetica Neue" charset="0"/>
                <a:ea typeface="Helvetica Neue" charset="0"/>
                <a:cs typeface="Helvetica Neue" charset="0"/>
              </a:rPr>
              <a:t>sequence</a:t>
            </a:r>
            <a:r>
              <a:rPr lang="cs-CZ" sz="2200" dirty="0">
                <a:latin typeface="Helvetica Neue" charset="0"/>
                <a:ea typeface="Helvetica Neue" charset="0"/>
                <a:cs typeface="Helvetica Neue" charset="0"/>
              </a:rPr>
              <a:t> </a:t>
            </a:r>
            <a:r>
              <a:rPr lang="fi-FI" sz="2200" dirty="0" err="1">
                <a:latin typeface="Helvetica Neue" charset="0"/>
                <a:ea typeface="Helvetica Neue" charset="0"/>
                <a:cs typeface="Helvetica Neue" charset="0"/>
              </a:rPr>
              <a:t>sets</a:t>
            </a:r>
            <a:endParaRPr lang="en-US" sz="22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 Only Vidal’s data (Y2H): </a:t>
            </a:r>
            <a:r>
              <a:rPr lang="fi-FI" sz="2200" dirty="0">
                <a:latin typeface="Helvetica Neue" charset="0"/>
                <a:ea typeface="Helvetica Neue" charset="0"/>
                <a:cs typeface="Helvetica Neue" charset="0"/>
              </a:rPr>
              <a:t>10299 </a:t>
            </a:r>
            <a:r>
              <a:rPr lang="fi-FI" sz="2200" dirty="0" err="1">
                <a:latin typeface="Helvetica Neue" charset="0"/>
                <a:ea typeface="Helvetica Neue" charset="0"/>
                <a:cs typeface="Helvetica Neue" charset="0"/>
              </a:rPr>
              <a:t>sets</a:t>
            </a:r>
            <a:endParaRPr lang="en-US" sz="22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 Only Mann’s data (AP-MS): </a:t>
            </a:r>
            <a:r>
              <a:rPr lang="fi-FI" sz="2200" dirty="0">
                <a:latin typeface="Helvetica Neue" charset="0"/>
                <a:ea typeface="Helvetica Neue" charset="0"/>
                <a:cs typeface="Helvetica Neue" charset="0"/>
              </a:rPr>
              <a:t>10152 </a:t>
            </a:r>
            <a:r>
              <a:rPr lang="fi-FI" sz="2200" dirty="0" err="1">
                <a:latin typeface="Helvetica Neue" charset="0"/>
                <a:ea typeface="Helvetica Neue" charset="0"/>
                <a:cs typeface="Helvetica Neue" charset="0"/>
              </a:rPr>
              <a:t>sets</a:t>
            </a:r>
            <a:endParaRPr lang="fi-FI" sz="2200" dirty="0">
              <a:latin typeface="Helvetica Neue" charset="0"/>
              <a:ea typeface="Helvetica Neue" charset="0"/>
              <a:cs typeface="Helvetica Neue" charset="0"/>
            </a:endParaRPr>
          </a:p>
        </p:txBody>
      </p:sp>
      <p:sp>
        <p:nvSpPr>
          <p:cNvPr id="8" name="TextBox 7"/>
          <p:cNvSpPr txBox="1"/>
          <p:nvPr/>
        </p:nvSpPr>
        <p:spPr>
          <a:xfrm>
            <a:off x="6364224" y="3759515"/>
            <a:ext cx="5640513" cy="2308324"/>
          </a:xfrm>
          <a:prstGeom prst="rect">
            <a:avLst/>
          </a:prstGeom>
          <a:noFill/>
        </p:spPr>
        <p:txBody>
          <a:bodyPr wrap="square" rtlCol="0">
            <a:spAutoFit/>
          </a:bodyPr>
          <a:lstStyle/>
          <a:p>
            <a:r>
              <a:rPr lang="en-US" dirty="0">
                <a:latin typeface="Helvetica Neue" charset="0"/>
                <a:ea typeface="Helvetica Neue" charset="0"/>
                <a:cs typeface="Helvetica Neue" charset="0"/>
              </a:rPr>
              <a:t>Searching only for motifs present in query proteins leads to:</a:t>
            </a:r>
          </a:p>
          <a:p>
            <a:pPr marL="342900" indent="-342900">
              <a:buFontTx/>
              <a:buChar char="-"/>
            </a:pPr>
            <a:r>
              <a:rPr lang="en-US" b="1" dirty="0">
                <a:latin typeface="Helvetica Neue" charset="0"/>
                <a:ea typeface="Helvetica Neue" charset="0"/>
                <a:cs typeface="Helvetica Neue" charset="0"/>
              </a:rPr>
              <a:t>Higher sensitivity </a:t>
            </a:r>
            <a:r>
              <a:rPr lang="en-US" dirty="0">
                <a:latin typeface="Helvetica Neue" charset="0"/>
                <a:ea typeface="Helvetica Neue" charset="0"/>
                <a:cs typeface="Helvetica Neue" charset="0"/>
              </a:rPr>
              <a:t>(reduced search space)</a:t>
            </a:r>
            <a:endParaRPr lang="en-US" b="1" dirty="0">
              <a:latin typeface="Helvetica Neue" charset="0"/>
              <a:ea typeface="Helvetica Neue" charset="0"/>
              <a:cs typeface="Helvetica Neue" charset="0"/>
            </a:endParaRPr>
          </a:p>
          <a:p>
            <a:pPr marL="342900" indent="-342900">
              <a:buFontTx/>
              <a:buChar char="-"/>
            </a:pPr>
            <a:r>
              <a:rPr lang="en-US" b="1" dirty="0">
                <a:latin typeface="Helvetica Neue" charset="0"/>
                <a:ea typeface="Helvetica Neue" charset="0"/>
                <a:cs typeface="Helvetica Neue" charset="0"/>
              </a:rPr>
              <a:t>Higher specificity </a:t>
            </a:r>
            <a:r>
              <a:rPr lang="en-US" dirty="0">
                <a:latin typeface="Helvetica Neue" charset="0"/>
                <a:ea typeface="Helvetica Neue" charset="0"/>
                <a:cs typeface="Helvetica Neue" charset="0"/>
              </a:rPr>
              <a:t>towards direct interactions</a:t>
            </a:r>
          </a:p>
        </p:txBody>
      </p:sp>
      <p:sp>
        <p:nvSpPr>
          <p:cNvPr id="9" name="TextBox 8"/>
          <p:cNvSpPr txBox="1"/>
          <p:nvPr/>
        </p:nvSpPr>
        <p:spPr>
          <a:xfrm>
            <a:off x="98589" y="3516786"/>
            <a:ext cx="1716535" cy="2308324"/>
          </a:xfrm>
          <a:prstGeom prst="rect">
            <a:avLst/>
          </a:prstGeom>
          <a:noFill/>
        </p:spPr>
        <p:txBody>
          <a:bodyPr wrap="square" rtlCol="0">
            <a:spAutoFit/>
          </a:bodyPr>
          <a:lstStyle/>
          <a:p>
            <a:r>
              <a:rPr lang="en-US" dirty="0">
                <a:latin typeface="Helvetica Neue" charset="0"/>
                <a:ea typeface="Helvetica Neue" charset="0"/>
                <a:cs typeface="Helvetica Neue" charset="0"/>
              </a:rPr>
              <a:t>Sequences for motif search </a:t>
            </a:r>
          </a:p>
          <a:p>
            <a:r>
              <a:rPr lang="en-US" dirty="0">
                <a:latin typeface="Helvetica Neue" charset="0"/>
                <a:ea typeface="Helvetica Neue" charset="0"/>
                <a:cs typeface="Helvetica Neue" charset="0"/>
              </a:rPr>
              <a:t>= Query + Non-Query proteins </a:t>
            </a:r>
          </a:p>
        </p:txBody>
      </p:sp>
      <p:sp>
        <p:nvSpPr>
          <p:cNvPr id="12" name="TextBox 11"/>
          <p:cNvSpPr txBox="1"/>
          <p:nvPr/>
        </p:nvSpPr>
        <p:spPr>
          <a:xfrm>
            <a:off x="6364224" y="387947"/>
            <a:ext cx="4972836" cy="461665"/>
          </a:xfrm>
          <a:prstGeom prst="rect">
            <a:avLst/>
          </a:prstGeom>
          <a:noFill/>
        </p:spPr>
        <p:txBody>
          <a:bodyPr wrap="none" rtlCol="0">
            <a:spAutoFit/>
          </a:bodyPr>
          <a:lstStyle/>
          <a:p>
            <a:r>
              <a:rPr lang="en-US" b="1" dirty="0">
                <a:latin typeface="Helvetica Neue" charset="0"/>
                <a:ea typeface="Helvetica Neue" charset="0"/>
                <a:cs typeface="Helvetica Neue" charset="0"/>
              </a:rPr>
              <a:t>QSLIMFinder</a:t>
            </a:r>
            <a:r>
              <a:rPr lang="en-US" dirty="0">
                <a:latin typeface="Helvetica Neue" charset="0"/>
                <a:ea typeface="Helvetica Neue" charset="0"/>
                <a:cs typeface="Helvetica Neue" charset="0"/>
              </a:rPr>
              <a:t>: </a:t>
            </a:r>
            <a:r>
              <a:rPr lang="en-US" sz="1800" dirty="0" err="1">
                <a:latin typeface="Helvetica Neue" charset="0"/>
                <a:ea typeface="Helvetica Neue" charset="0"/>
                <a:cs typeface="Helvetica Neue" charset="0"/>
              </a:rPr>
              <a:t>Palopoli</a:t>
            </a:r>
            <a:r>
              <a:rPr lang="en-US" sz="1800" dirty="0">
                <a:latin typeface="Helvetica Neue" charset="0"/>
                <a:ea typeface="Helvetica Neue" charset="0"/>
                <a:cs typeface="Helvetica Neue" charset="0"/>
              </a:rPr>
              <a:t> &amp; Edwards, 2015 </a:t>
            </a:r>
          </a:p>
        </p:txBody>
      </p:sp>
      <p:sp>
        <p:nvSpPr>
          <p:cNvPr id="11" name="TextBox 10"/>
          <p:cNvSpPr txBox="1"/>
          <p:nvPr/>
        </p:nvSpPr>
        <p:spPr>
          <a:xfrm>
            <a:off x="1852093" y="2243326"/>
            <a:ext cx="2497800" cy="461665"/>
          </a:xfrm>
          <a:prstGeom prst="rect">
            <a:avLst/>
          </a:prstGeom>
          <a:noFill/>
        </p:spPr>
        <p:txBody>
          <a:bodyPr wrap="none" rtlCol="0">
            <a:spAutoFit/>
          </a:bodyPr>
          <a:lstStyle/>
          <a:p>
            <a:r>
              <a:rPr lang="en-US" dirty="0">
                <a:latin typeface="Helvetica Neue" charset="0"/>
                <a:ea typeface="Helvetica Neue" charset="0"/>
                <a:cs typeface="Helvetica Neue" charset="0"/>
              </a:rPr>
              <a:t>Protein-centered</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sp>
        <p:nvSpPr>
          <p:cNvPr id="10" name="TextBox 9"/>
          <p:cNvSpPr txBox="1"/>
          <p:nvPr/>
        </p:nvSpPr>
        <p:spPr>
          <a:xfrm>
            <a:off x="4503162" y="2243325"/>
            <a:ext cx="1691489" cy="461665"/>
          </a:xfrm>
          <a:prstGeom prst="rect">
            <a:avLst/>
          </a:prstGeom>
          <a:noFill/>
        </p:spPr>
        <p:txBody>
          <a:bodyPr wrap="none" rtlCol="0">
            <a:spAutoFit/>
          </a:bodyPr>
          <a:lstStyle/>
          <a:p>
            <a:r>
              <a:rPr lang="en-US" dirty="0">
                <a:latin typeface="Helvetica Neue" charset="0"/>
                <a:ea typeface="Helvetica Neue" charset="0"/>
                <a:cs typeface="Helvetica Neue" charset="0"/>
              </a:rPr>
              <a:t>Non-Query</a:t>
            </a:r>
          </a:p>
        </p:txBody>
      </p:sp>
      <p:sp>
        <p:nvSpPr>
          <p:cNvPr id="6" name="TextBox 5"/>
          <p:cNvSpPr txBox="1"/>
          <p:nvPr/>
        </p:nvSpPr>
        <p:spPr>
          <a:xfrm>
            <a:off x="451104" y="2243328"/>
            <a:ext cx="1023037" cy="461665"/>
          </a:xfrm>
          <a:prstGeom prst="rect">
            <a:avLst/>
          </a:prstGeom>
          <a:noFill/>
        </p:spPr>
        <p:txBody>
          <a:bodyPr wrap="none" rtlCol="0">
            <a:spAutoFit/>
          </a:bodyPr>
          <a:lstStyle/>
          <a:p>
            <a:r>
              <a:rPr lang="en-US" dirty="0">
                <a:latin typeface="Helvetica Neue" charset="0"/>
                <a:ea typeface="Helvetica Neue" charset="0"/>
                <a:cs typeface="Helvetica Neue" charset="0"/>
              </a:rPr>
              <a:t>Query</a:t>
            </a:r>
          </a:p>
        </p:txBody>
      </p:sp>
      <p:sp>
        <p:nvSpPr>
          <p:cNvPr id="19" name="Oval 18"/>
          <p:cNvSpPr/>
          <p:nvPr/>
        </p:nvSpPr>
        <p:spPr>
          <a:xfrm>
            <a:off x="284949" y="174905"/>
            <a:ext cx="671907" cy="674707"/>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4</a:t>
            </a:r>
          </a:p>
        </p:txBody>
      </p:sp>
      <p:sp>
        <p:nvSpPr>
          <p:cNvPr id="3" name="Rectangle 2"/>
          <p:cNvSpPr/>
          <p:nvPr/>
        </p:nvSpPr>
        <p:spPr>
          <a:xfrm>
            <a:off x="6364224" y="2874616"/>
            <a:ext cx="5940537" cy="830997"/>
          </a:xfrm>
          <a:prstGeom prst="rect">
            <a:avLst/>
          </a:prstGeom>
        </p:spPr>
        <p:txBody>
          <a:bodyPr wrap="none">
            <a:spAutoFit/>
          </a:bodyPr>
          <a:lstStyle/>
          <a:p>
            <a:r>
              <a:rPr lang="en-US" dirty="0">
                <a:latin typeface="Helvetica Neue" charset="0"/>
                <a:ea typeface="Helvetica Neue" charset="0"/>
                <a:cs typeface="Helvetica Neue" charset="0"/>
              </a:rPr>
              <a:t>Only in </a:t>
            </a:r>
            <a:r>
              <a:rPr lang="en-US" b="1" dirty="0">
                <a:latin typeface="Helvetica Neue" charset="0"/>
                <a:ea typeface="Helvetica Neue" charset="0"/>
                <a:cs typeface="Helvetica Neue" charset="0"/>
              </a:rPr>
              <a:t>disordered regions </a:t>
            </a:r>
            <a:r>
              <a:rPr lang="en-US" dirty="0">
                <a:latin typeface="Helvetica Neue" charset="0"/>
                <a:ea typeface="Helvetica Neue" charset="0"/>
                <a:cs typeface="Helvetica Neue" charset="0"/>
              </a:rPr>
              <a:t>(IUPRED, 0.2)</a:t>
            </a:r>
          </a:p>
          <a:p>
            <a:r>
              <a:rPr lang="en-US" dirty="0">
                <a:latin typeface="Helvetica Neue" charset="0"/>
                <a:ea typeface="Helvetica Neue" charset="0"/>
                <a:cs typeface="Helvetica Neue" charset="0"/>
              </a:rPr>
              <a:t>Similar proteins grouped in clusters</a:t>
            </a:r>
          </a:p>
        </p:txBody>
      </p:sp>
    </p:spTree>
    <p:extLst>
      <p:ext uri="{BB962C8B-B14F-4D97-AF65-F5344CB8AC3E}">
        <p14:creationId xmlns:p14="http://schemas.microsoft.com/office/powerpoint/2010/main" val="66273532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915760"/>
            <a:ext cx="7479273" cy="5277742"/>
          </a:xfrm>
          <a:prstGeom prst="rect">
            <a:avLst/>
          </a:prstGeom>
        </p:spPr>
      </p:pic>
      <p:grpSp>
        <p:nvGrpSpPr>
          <p:cNvPr id="2" name="Group 1"/>
          <p:cNvGrpSpPr>
            <a:grpSpLocks noChangeAspect="1"/>
          </p:cNvGrpSpPr>
          <p:nvPr/>
        </p:nvGrpSpPr>
        <p:grpSpPr>
          <a:xfrm>
            <a:off x="7641835" y="44155"/>
            <a:ext cx="4363755" cy="3968785"/>
            <a:chOff x="130036" y="965847"/>
            <a:chExt cx="5941914" cy="5404103"/>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5" name="Title 1"/>
          <p:cNvSpPr>
            <a:spLocks noGrp="1"/>
          </p:cNvSpPr>
          <p:nvPr>
            <p:ph type="title"/>
          </p:nvPr>
        </p:nvSpPr>
        <p:spPr>
          <a:xfrm>
            <a:off x="956060" y="317578"/>
            <a:ext cx="4531360" cy="762000"/>
          </a:xfrm>
        </p:spPr>
        <p:txBody>
          <a:bodyPr/>
          <a:lstStyle/>
          <a:p>
            <a:r>
              <a:rPr lang="en-US" dirty="0">
                <a:latin typeface="Helvetica Neue" charset="0"/>
                <a:ea typeface="Helvetica Neue" charset="0"/>
                <a:cs typeface="Helvetica Neue" charset="0"/>
              </a:rPr>
              <a:t>Evaluating performance</a:t>
            </a: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a:latin typeface="Helvetica Neue" charset="0"/>
                <a:ea typeface="Helvetica Neue" charset="0"/>
                <a:cs typeface="Helvetica Neue" charset="0"/>
              </a:rPr>
              <a:t>Positive set: known linear motif instances from ELM DB</a:t>
            </a:r>
          </a:p>
          <a:p>
            <a:pPr marL="342900" indent="-342900">
              <a:buFontTx/>
              <a:buChar char="-"/>
            </a:pPr>
            <a:r>
              <a:rPr lang="en-US" sz="2000" dirty="0">
                <a:latin typeface="Helvetica Neue" charset="0"/>
                <a:ea typeface="Helvetica Neue" charset="0"/>
                <a:cs typeface="Helvetica Neue" charset="0"/>
              </a:rPr>
              <a:t>Ligand-binding sites</a:t>
            </a:r>
          </a:p>
          <a:p>
            <a:pPr marL="342900" indent="-342900">
              <a:buFontTx/>
              <a:buChar char="-"/>
            </a:pPr>
            <a:r>
              <a:rPr lang="en-US" sz="2000" dirty="0">
                <a:latin typeface="Helvetica Neue" charset="0"/>
                <a:ea typeface="Helvetica Neue" charset="0"/>
                <a:cs typeface="Helvetica Neue" charset="0"/>
              </a:rPr>
              <a:t>Post-translational modification sites</a:t>
            </a:r>
          </a:p>
          <a:p>
            <a:endParaRPr lang="en-US" sz="5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Negative set: predicted AND NOT known motifs in the same proteins</a:t>
            </a: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1755515689"/>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956060" y="317578"/>
            <a:ext cx="93583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a:latin typeface="Helvetica Neue" charset="0"/>
                <a:ea typeface="Helvetica Neue" charset="0"/>
                <a:cs typeface="Helvetica Neue" charset="0"/>
              </a:rPr>
              <a:t>Evaluating performance: interaction datasets</a:t>
            </a:r>
          </a:p>
        </p:txBody>
      </p:sp>
      <p:sp>
        <p:nvSpPr>
          <p:cNvPr id="8" name="Oval 7"/>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5</a:t>
            </a:r>
          </a:p>
        </p:txBody>
      </p:sp>
      <p:sp>
        <p:nvSpPr>
          <p:cNvPr id="14" name="TextBox 13"/>
          <p:cNvSpPr txBox="1"/>
          <p:nvPr/>
        </p:nvSpPr>
        <p:spPr>
          <a:xfrm>
            <a:off x="1318967" y="882417"/>
            <a:ext cx="3243196" cy="461665"/>
          </a:xfrm>
          <a:prstGeom prst="rect">
            <a:avLst/>
          </a:prstGeom>
          <a:noFill/>
        </p:spPr>
        <p:txBody>
          <a:bodyPr wrap="none" rtlCol="0">
            <a:spAutoFit/>
          </a:bodyPr>
          <a:lstStyle/>
          <a:p>
            <a:r>
              <a:rPr lang="en-US" b="1" dirty="0">
                <a:latin typeface="Helvetica Neue" charset="0"/>
                <a:ea typeface="Helvetica Neue" charset="0"/>
                <a:cs typeface="Helvetica Neue" charset="0"/>
              </a:rPr>
              <a:t>Unbiased two-hybrid</a:t>
            </a:r>
          </a:p>
        </p:txBody>
      </p:sp>
      <p:sp>
        <p:nvSpPr>
          <p:cNvPr id="15" name="TextBox 14"/>
          <p:cNvSpPr txBox="1"/>
          <p:nvPr/>
        </p:nvSpPr>
        <p:spPr>
          <a:xfrm>
            <a:off x="8041035" y="882419"/>
            <a:ext cx="2674130" cy="461665"/>
          </a:xfrm>
          <a:prstGeom prst="rect">
            <a:avLst/>
          </a:prstGeom>
          <a:noFill/>
        </p:spPr>
        <p:txBody>
          <a:bodyPr wrap="none" rtlCol="0">
            <a:spAutoFit/>
          </a:bodyPr>
          <a:lstStyle/>
          <a:p>
            <a:r>
              <a:rPr lang="en-US" b="1" dirty="0">
                <a:latin typeface="Helvetica Neue" charset="0"/>
                <a:ea typeface="Helvetica Neue" charset="0"/>
                <a:cs typeface="Helvetica Neue" charset="0"/>
              </a:rPr>
              <a:t>Unbiased AP-MS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864"/>
          <a:stretch/>
        </p:blipFill>
        <p:spPr>
          <a:xfrm>
            <a:off x="-291191" y="1344082"/>
            <a:ext cx="6271861" cy="475191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670" y="1344082"/>
            <a:ext cx="6542711" cy="4616858"/>
          </a:xfrm>
          <a:prstGeom prst="rect">
            <a:avLst/>
          </a:prstGeom>
        </p:spPr>
      </p:pic>
    </p:spTree>
    <p:extLst>
      <p:ext uri="{BB962C8B-B14F-4D97-AF65-F5344CB8AC3E}">
        <p14:creationId xmlns:p14="http://schemas.microsoft.com/office/powerpoint/2010/main" val="1729327238"/>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60339" y="816179"/>
            <a:ext cx="1295547" cy="461665"/>
          </a:xfrm>
          <a:prstGeom prst="rect">
            <a:avLst/>
          </a:prstGeom>
          <a:noFill/>
        </p:spPr>
        <p:txBody>
          <a:bodyPr wrap="none" rtlCol="0">
            <a:spAutoFit/>
          </a:bodyPr>
          <a:lstStyle/>
          <a:p>
            <a:r>
              <a:rPr lang="en-US" b="1" dirty="0">
                <a:latin typeface="Helvetica Neue" charset="0"/>
                <a:ea typeface="Helvetica Neue" charset="0"/>
                <a:cs typeface="Helvetica Neue" charset="0"/>
              </a:rPr>
              <a:t>All data</a:t>
            </a:r>
          </a:p>
        </p:txBody>
      </p:sp>
      <p:sp>
        <p:nvSpPr>
          <p:cNvPr id="9" name="Title 1"/>
          <p:cNvSpPr>
            <a:spLocks noGrp="1"/>
          </p:cNvSpPr>
          <p:nvPr>
            <p:ph type="title"/>
          </p:nvPr>
        </p:nvSpPr>
        <p:spPr>
          <a:xfrm>
            <a:off x="991616" y="193432"/>
            <a:ext cx="10529824" cy="762000"/>
          </a:xfrm>
        </p:spPr>
        <p:txBody>
          <a:bodyPr/>
          <a:lstStyle/>
          <a:p>
            <a:r>
              <a:rPr lang="en-US" dirty="0"/>
              <a:t>Do viral proteins help?     YES, kinases and Zn-finger</a:t>
            </a:r>
            <a:br>
              <a:rPr lang="en-US" dirty="0"/>
            </a:br>
            <a:r>
              <a:rPr lang="en-US" dirty="0"/>
              <a:t>                                                  proteins yield nothing</a:t>
            </a:r>
          </a:p>
        </p:txBody>
      </p:sp>
      <p:sp>
        <p:nvSpPr>
          <p:cNvPr id="10" name="Oval 9"/>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951" y="1526518"/>
            <a:ext cx="6476311" cy="4570003"/>
          </a:xfrm>
          <a:prstGeom prst="rect">
            <a:avLst/>
          </a:prstGeom>
        </p:spPr>
      </p:pic>
      <p:sp>
        <p:nvSpPr>
          <p:cNvPr id="5" name="Rectangle 4"/>
          <p:cNvSpPr/>
          <p:nvPr/>
        </p:nvSpPr>
        <p:spPr>
          <a:xfrm>
            <a:off x="6797850" y="2246697"/>
            <a:ext cx="3393878" cy="584775"/>
          </a:xfrm>
          <a:prstGeom prst="rect">
            <a:avLst/>
          </a:prstGeom>
        </p:spPr>
        <p:txBody>
          <a:bodyPr wrap="none">
            <a:spAutoFit/>
          </a:bodyPr>
          <a:lstStyle/>
          <a:p>
            <a:r>
              <a:rPr lang="en-US" sz="3200" dirty="0"/>
              <a:t>Zn-finger proteins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24" y="1578178"/>
            <a:ext cx="6544736" cy="4618287"/>
          </a:xfrm>
          <a:prstGeom prst="rect">
            <a:avLst/>
          </a:prstGeom>
        </p:spPr>
      </p:pic>
      <p:sp>
        <p:nvSpPr>
          <p:cNvPr id="16" name="Rectangle 15"/>
          <p:cNvSpPr/>
          <p:nvPr/>
        </p:nvSpPr>
        <p:spPr>
          <a:xfrm>
            <a:off x="1105483" y="2256821"/>
            <a:ext cx="1574470" cy="584775"/>
          </a:xfrm>
          <a:prstGeom prst="rect">
            <a:avLst/>
          </a:prstGeom>
        </p:spPr>
        <p:txBody>
          <a:bodyPr wrap="none">
            <a:spAutoFit/>
          </a:bodyPr>
          <a:lstStyle/>
          <a:p>
            <a:r>
              <a:rPr lang="en-US" sz="3200" dirty="0"/>
              <a:t>kinases</a:t>
            </a:r>
          </a:p>
        </p:txBody>
      </p:sp>
    </p:spTree>
    <p:extLst>
      <p:ext uri="{BB962C8B-B14F-4D97-AF65-F5344CB8AC3E}">
        <p14:creationId xmlns:p14="http://schemas.microsoft.com/office/powerpoint/2010/main" val="1537220810"/>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91616" y="193432"/>
            <a:ext cx="10529824" cy="762000"/>
          </a:xfrm>
        </p:spPr>
        <p:txBody>
          <a:bodyPr/>
          <a:lstStyle/>
          <a:p>
            <a:r>
              <a:rPr lang="en-US" dirty="0"/>
              <a:t>Do viral proteins help?     Known SLIM-binding domain proteins and random proteins</a:t>
            </a:r>
          </a:p>
        </p:txBody>
      </p:sp>
      <p:sp>
        <p:nvSpPr>
          <p:cNvPr id="10" name="Oval 9"/>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sp>
        <p:nvSpPr>
          <p:cNvPr id="5" name="Rectangle 4"/>
          <p:cNvSpPr/>
          <p:nvPr/>
        </p:nvSpPr>
        <p:spPr>
          <a:xfrm>
            <a:off x="6797850" y="2246697"/>
            <a:ext cx="3309977" cy="1569660"/>
          </a:xfrm>
          <a:prstGeom prst="rect">
            <a:avLst/>
          </a:prstGeom>
        </p:spPr>
        <p:txBody>
          <a:bodyPr wrap="square">
            <a:spAutoFit/>
          </a:bodyPr>
          <a:lstStyle/>
          <a:p>
            <a:r>
              <a:rPr lang="en-US" sz="3200" dirty="0"/>
              <a:t>Known SLIM-binding domain proteins</a:t>
            </a:r>
          </a:p>
        </p:txBody>
      </p:sp>
      <p:sp>
        <p:nvSpPr>
          <p:cNvPr id="16" name="Rectangle 15"/>
          <p:cNvSpPr/>
          <p:nvPr/>
        </p:nvSpPr>
        <p:spPr>
          <a:xfrm>
            <a:off x="1105483" y="2256821"/>
            <a:ext cx="3143809" cy="584775"/>
          </a:xfrm>
          <a:prstGeom prst="rect">
            <a:avLst/>
          </a:prstGeom>
        </p:spPr>
        <p:txBody>
          <a:bodyPr wrap="none">
            <a:spAutoFit/>
          </a:bodyPr>
          <a:lstStyle/>
          <a:p>
            <a:r>
              <a:rPr lang="en-US" sz="3200" dirty="0"/>
              <a:t>random proteins</a:t>
            </a:r>
          </a:p>
        </p:txBody>
      </p:sp>
    </p:spTree>
    <p:extLst>
      <p:ext uri="{BB962C8B-B14F-4D97-AF65-F5344CB8AC3E}">
        <p14:creationId xmlns:p14="http://schemas.microsoft.com/office/powerpoint/2010/main" val="2042991214"/>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304800"/>
            <a:ext cx="8688832" cy="762000"/>
          </a:xfrm>
        </p:spPr>
        <p:txBody>
          <a:bodyPr/>
          <a:lstStyle/>
          <a:p>
            <a:r>
              <a:rPr lang="en-US" dirty="0">
                <a:latin typeface="Helvetica Neue" charset="0"/>
                <a:ea typeface="Helvetica Neue" charset="0"/>
                <a:cs typeface="Helvetica Neue" charset="0"/>
              </a:rPr>
              <a:t>Identifying domains likely to mediate interaction</a:t>
            </a:r>
          </a:p>
        </p:txBody>
      </p:sp>
      <p:sp>
        <p:nvSpPr>
          <p:cNvPr id="7" name="TextBox 6"/>
          <p:cNvSpPr txBox="1"/>
          <p:nvPr/>
        </p:nvSpPr>
        <p:spPr>
          <a:xfrm>
            <a:off x="459711" y="5183474"/>
            <a:ext cx="11374177" cy="830997"/>
          </a:xfrm>
          <a:prstGeom prst="rect">
            <a:avLst/>
          </a:prstGeom>
          <a:noFill/>
        </p:spPr>
        <p:txBody>
          <a:bodyPr wrap="square" rtlCol="0">
            <a:spAutoFit/>
          </a:bodyPr>
          <a:lstStyle/>
          <a:p>
            <a:r>
              <a:rPr lang="en-US">
                <a:latin typeface="Helvetica Neue" charset="0"/>
                <a:ea typeface="Helvetica Neue" charset="0"/>
                <a:cs typeface="Helvetica Neue" charset="0"/>
              </a:rPr>
              <a:t>NOTE: Viral </a:t>
            </a:r>
            <a:r>
              <a:rPr lang="en-US" dirty="0">
                <a:latin typeface="Helvetica Neue" charset="0"/>
                <a:ea typeface="Helvetica Neue" charset="0"/>
                <a:cs typeface="Helvetica Neue" charset="0"/>
              </a:rPr>
              <a:t>protein might be binding human proteins with related functions: could not distinguish such preference from true binding domain</a:t>
            </a:r>
          </a:p>
        </p:txBody>
      </p:sp>
      <p:sp>
        <p:nvSpPr>
          <p:cNvPr id="3" name="TextBox 2"/>
          <p:cNvSpPr txBox="1"/>
          <p:nvPr/>
        </p:nvSpPr>
        <p:spPr>
          <a:xfrm>
            <a:off x="6708512" y="1475609"/>
            <a:ext cx="4313055" cy="1384995"/>
          </a:xfrm>
          <a:prstGeom prst="rect">
            <a:avLst/>
          </a:prstGeom>
          <a:noFill/>
        </p:spPr>
        <p:txBody>
          <a:bodyPr wrap="square" rtlCol="0">
            <a:spAutoFit/>
          </a:bodyPr>
          <a:lstStyle/>
          <a:p>
            <a:pPr lvl="0"/>
            <a:r>
              <a:rPr lang="en-US" sz="2800" kern="0" dirty="0">
                <a:solidFill>
                  <a:prstClr val="black"/>
                </a:solidFill>
                <a:latin typeface="Helvetica Neue" charset="0"/>
                <a:ea typeface="Helvetica Neue" charset="0"/>
                <a:cs typeface="Helvetica Neue" charset="0"/>
              </a:rPr>
              <a:t>Domains are enriched in the interaction subnetwork </a:t>
            </a:r>
          </a:p>
        </p:txBody>
      </p:sp>
      <p:sp>
        <p:nvSpPr>
          <p:cNvPr id="8" name="TextBox 7"/>
          <p:cNvSpPr txBox="1"/>
          <p:nvPr/>
        </p:nvSpPr>
        <p:spPr>
          <a:xfrm>
            <a:off x="7878945" y="3146794"/>
            <a:ext cx="4313055" cy="954107"/>
          </a:xfrm>
          <a:prstGeom prst="rect">
            <a:avLst/>
          </a:prstGeom>
          <a:noFill/>
        </p:spPr>
        <p:txBody>
          <a:bodyPr wrap="square" rtlCol="0">
            <a:spAutoFit/>
          </a:bodyPr>
          <a:lstStyle/>
          <a:p>
            <a:pPr lvl="0"/>
            <a:r>
              <a:rPr lang="en-US" sz="2800" kern="0" dirty="0">
                <a:solidFill>
                  <a:prstClr val="black"/>
                </a:solidFill>
                <a:latin typeface="Helvetica Neue" charset="0"/>
                <a:ea typeface="Helvetica Neue" charset="0"/>
                <a:cs typeface="Helvetica Neue" charset="0"/>
              </a:rPr>
              <a:t>Proxy for domains likely to mediate interactions</a:t>
            </a:r>
          </a:p>
        </p:txBody>
      </p:sp>
      <p:sp>
        <p:nvSpPr>
          <p:cNvPr id="9" name="TextBox 8"/>
          <p:cNvSpPr txBox="1"/>
          <p:nvPr/>
        </p:nvSpPr>
        <p:spPr>
          <a:xfrm>
            <a:off x="6352032" y="880068"/>
            <a:ext cx="4313055" cy="523220"/>
          </a:xfrm>
          <a:prstGeom prst="rect">
            <a:avLst/>
          </a:prstGeom>
          <a:noFill/>
        </p:spPr>
        <p:txBody>
          <a:bodyPr wrap="square" rtlCol="0">
            <a:spAutoFit/>
          </a:bodyPr>
          <a:lstStyle/>
          <a:p>
            <a:pPr lvl="0"/>
            <a:r>
              <a:rPr lang="en-US" sz="2800" kern="0">
                <a:solidFill>
                  <a:prstClr val="black"/>
                </a:solidFill>
                <a:latin typeface="Helvetica Neue" charset="0"/>
                <a:ea typeface="Helvetica Neue" charset="0"/>
                <a:cs typeface="Helvetica Neue" charset="0"/>
              </a:rPr>
              <a:t>HYPOTHESIS</a:t>
            </a:r>
            <a:endParaRPr lang="en-US" sz="2800" kern="0" dirty="0">
              <a:solidFill>
                <a:prstClr val="black"/>
              </a:solidFill>
              <a:latin typeface="Helvetica Neue" charset="0"/>
              <a:ea typeface="Helvetica Neue" charset="0"/>
              <a:cs typeface="Helvetica Neue" charset="0"/>
            </a:endParaRPr>
          </a:p>
        </p:txBody>
      </p:sp>
      <p:cxnSp>
        <p:nvCxnSpPr>
          <p:cNvPr id="10" name="Straight Arrow Connector 9"/>
          <p:cNvCxnSpPr>
            <a:endCxn id="8" idx="1"/>
          </p:cNvCxnSpPr>
          <p:nvPr/>
        </p:nvCxnSpPr>
        <p:spPr bwMode="auto">
          <a:xfrm>
            <a:off x="7101131" y="3056035"/>
            <a:ext cx="777814" cy="56781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2" name="Oval 11"/>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3</a:t>
            </a:r>
          </a:p>
        </p:txBody>
      </p:sp>
      <p:cxnSp>
        <p:nvCxnSpPr>
          <p:cNvPr id="13" name="Straight Arrow Connector 12"/>
          <p:cNvCxnSpPr/>
          <p:nvPr/>
        </p:nvCxnSpPr>
        <p:spPr bwMode="auto">
          <a:xfrm flipH="1">
            <a:off x="10607040" y="4071051"/>
            <a:ext cx="753958" cy="59301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5" name="TextBox 14"/>
          <p:cNvSpPr txBox="1"/>
          <p:nvPr/>
        </p:nvSpPr>
        <p:spPr>
          <a:xfrm>
            <a:off x="6477303" y="4165134"/>
            <a:ext cx="4313055" cy="954107"/>
          </a:xfrm>
          <a:prstGeom prst="rect">
            <a:avLst/>
          </a:prstGeom>
          <a:noFill/>
        </p:spPr>
        <p:txBody>
          <a:bodyPr wrap="square" rtlCol="0">
            <a:spAutoFit/>
          </a:bodyPr>
          <a:lstStyle/>
          <a:p>
            <a:pPr lvl="0"/>
            <a:r>
              <a:rPr lang="en-US" sz="2800" kern="0" dirty="0">
                <a:solidFill>
                  <a:prstClr val="black"/>
                </a:solidFill>
                <a:latin typeface="Helvetica Neue" charset="0"/>
                <a:ea typeface="Helvetica Neue" charset="0"/>
                <a:cs typeface="Helvetica Neue" charset="0"/>
              </a:rPr>
              <a:t>Score motifs higher if the domain </a:t>
            </a:r>
            <a:r>
              <a:rPr lang="en-US" sz="2800" kern="0">
                <a:solidFill>
                  <a:prstClr val="black"/>
                </a:solidFill>
                <a:latin typeface="Helvetica Neue" charset="0"/>
                <a:ea typeface="Helvetica Neue" charset="0"/>
                <a:cs typeface="Helvetica Neue" charset="0"/>
              </a:rPr>
              <a:t>is present</a:t>
            </a:r>
            <a:endParaRPr lang="en-US" sz="2800" kern="0" dirty="0">
              <a:solidFill>
                <a:prstClr val="black"/>
              </a:solidFill>
              <a:latin typeface="Helvetica Neue" charset="0"/>
              <a:ea typeface="Helvetica Neue" charset="0"/>
              <a:cs typeface="Helvetica Neue"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8" y="1040184"/>
            <a:ext cx="6268724" cy="3956558"/>
          </a:xfrm>
          <a:prstGeom prst="rect">
            <a:avLst/>
          </a:prstGeom>
        </p:spPr>
      </p:pic>
    </p:spTree>
    <p:extLst>
      <p:ext uri="{BB962C8B-B14F-4D97-AF65-F5344CB8AC3E}">
        <p14:creationId xmlns:p14="http://schemas.microsoft.com/office/powerpoint/2010/main" val="4184742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104" y="2059345"/>
            <a:ext cx="1505634" cy="1147151"/>
          </a:xfrm>
          <a:prstGeom prst="rect">
            <a:avLst/>
          </a:prstGeom>
        </p:spPr>
      </p:pic>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96686" y="748941"/>
            <a:ext cx="1003300" cy="1651000"/>
          </a:xfrm>
          <a:prstGeom prst="rect">
            <a:avLst/>
          </a:prstGeom>
        </p:spPr>
      </p:pic>
      <p:sp>
        <p:nvSpPr>
          <p:cNvPr id="8" name="TextBox 7"/>
          <p:cNvSpPr txBox="1"/>
          <p:nvPr/>
        </p:nvSpPr>
        <p:spPr>
          <a:xfrm>
            <a:off x="6999986" y="1381919"/>
            <a:ext cx="2385525"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4538 proteins</a:t>
            </a:r>
          </a:p>
        </p:txBody>
      </p:sp>
      <p:sp>
        <p:nvSpPr>
          <p:cNvPr id="9" name="TextBox 8"/>
          <p:cNvSpPr txBox="1"/>
          <p:nvPr/>
        </p:nvSpPr>
        <p:spPr>
          <a:xfrm>
            <a:off x="3446063" y="1385368"/>
            <a:ext cx="2702919" cy="523220"/>
          </a:xfrm>
          <a:prstGeom prst="rect">
            <a:avLst/>
          </a:prstGeom>
          <a:noFill/>
        </p:spPr>
        <p:txBody>
          <a:bodyPr wrap="none" rtlCol="0">
            <a:spAutoFit/>
          </a:bodyPr>
          <a:lstStyle/>
          <a:p>
            <a:r>
              <a:rPr lang="en-US" sz="2800">
                <a:latin typeface="Helvetica Neue" charset="0"/>
                <a:ea typeface="Helvetica Neue" charset="0"/>
                <a:cs typeface="Helvetica Neue" charset="0"/>
              </a:rPr>
              <a:t>Viral-interacting</a:t>
            </a:r>
            <a:endParaRPr lang="en-US" sz="2800" dirty="0">
              <a:latin typeface="Helvetica Neue" charset="0"/>
              <a:ea typeface="Helvetica Neue" charset="0"/>
              <a:cs typeface="Helvetica Neue" charset="0"/>
            </a:endParaRPr>
          </a:p>
        </p:txBody>
      </p:sp>
      <p:sp>
        <p:nvSpPr>
          <p:cNvPr id="10" name="TextBox 9"/>
          <p:cNvSpPr txBox="1"/>
          <p:nvPr/>
        </p:nvSpPr>
        <p:spPr>
          <a:xfrm>
            <a:off x="8958224" y="2217421"/>
            <a:ext cx="2633472" cy="954107"/>
          </a:xfrm>
          <a:prstGeom prst="rect">
            <a:avLst/>
          </a:prstGeom>
          <a:noFill/>
        </p:spPr>
        <p:txBody>
          <a:bodyPr wrap="square" rtlCol="0">
            <a:spAutoFit/>
          </a:bodyPr>
          <a:lstStyle/>
          <a:p>
            <a:r>
              <a:rPr lang="is-IS" sz="2800" dirty="0">
                <a:latin typeface="Helvetica Neue" charset="0"/>
                <a:ea typeface="Helvetica Neue" charset="0"/>
                <a:cs typeface="Helvetica Neue" charset="0"/>
              </a:rPr>
              <a:t>2858 domains</a:t>
            </a:r>
          </a:p>
          <a:p>
            <a:r>
              <a:rPr lang="is-IS" sz="2800" dirty="0">
                <a:latin typeface="Helvetica Neue" charset="0"/>
                <a:ea typeface="Helvetica Neue" charset="0"/>
                <a:cs typeface="Helvetica Neue" charset="0"/>
              </a:rPr>
              <a:t>1961 in Pfam</a:t>
            </a:r>
            <a:endParaRPr lang="en-US" sz="2800" dirty="0">
              <a:latin typeface="Helvetica Neue" charset="0"/>
              <a:ea typeface="Helvetica Neue" charset="0"/>
              <a:cs typeface="Helvetica Neue" charset="0"/>
            </a:endParaRPr>
          </a:p>
        </p:txBody>
      </p:sp>
      <p:sp>
        <p:nvSpPr>
          <p:cNvPr id="11" name="Rectangle 10"/>
          <p:cNvSpPr/>
          <p:nvPr/>
        </p:nvSpPr>
        <p:spPr>
          <a:xfrm>
            <a:off x="1853184" y="3625465"/>
            <a:ext cx="8900160" cy="1200329"/>
          </a:xfrm>
          <a:prstGeom prst="rect">
            <a:avLst/>
          </a:prstGeom>
        </p:spPr>
        <p:txBody>
          <a:bodyPr wrap="square">
            <a:spAutoFit/>
          </a:bodyPr>
          <a:lstStyle/>
          <a:p>
            <a:r>
              <a:rPr lang="en-US" dirty="0">
                <a:solidFill>
                  <a:srgbClr val="222222"/>
                </a:solidFill>
                <a:latin typeface="Helvetica Neue" charset="0"/>
                <a:ea typeface="Helvetica Neue" charset="0"/>
                <a:cs typeface="Helvetica Neue" charset="0"/>
              </a:rPr>
              <a:t>Domains are distinct functional, structural or sequence units that may exist in a variety of biological contexts. A match to an </a:t>
            </a:r>
            <a:r>
              <a:rPr lang="en-US" dirty="0" err="1">
                <a:solidFill>
                  <a:srgbClr val="222222"/>
                </a:solidFill>
                <a:latin typeface="Helvetica Neue" charset="0"/>
                <a:ea typeface="Helvetica Neue" charset="0"/>
                <a:cs typeface="Helvetica Neue" charset="0"/>
              </a:rPr>
              <a:t>InterPro</a:t>
            </a:r>
            <a:r>
              <a:rPr lang="en-US" dirty="0">
                <a:solidFill>
                  <a:srgbClr val="222222"/>
                </a:solidFill>
                <a:latin typeface="Helvetica Neue" charset="0"/>
                <a:ea typeface="Helvetica Neue" charset="0"/>
                <a:cs typeface="Helvetica Neue" charset="0"/>
              </a:rPr>
              <a:t> entry of this type indicates the presence of a domain.</a:t>
            </a:r>
            <a:endParaRPr lang="en-US" dirty="0">
              <a:latin typeface="Helvetica Neue" charset="0"/>
              <a:ea typeface="Helvetica Neue" charset="0"/>
              <a:cs typeface="Helvetica Neue" charset="0"/>
            </a:endParaRPr>
          </a:p>
        </p:txBody>
      </p:sp>
      <p:sp>
        <p:nvSpPr>
          <p:cNvPr id="12" name="TextBox 11"/>
          <p:cNvSpPr txBox="1"/>
          <p:nvPr/>
        </p:nvSpPr>
        <p:spPr>
          <a:xfrm>
            <a:off x="408102" y="5162731"/>
            <a:ext cx="11177168" cy="769441"/>
          </a:xfrm>
          <a:prstGeom prst="rect">
            <a:avLst/>
          </a:prstGeom>
          <a:noFill/>
        </p:spPr>
        <p:txBody>
          <a:bodyPr wrap="square" rtlCol="0">
            <a:spAutoFit/>
          </a:bodyPr>
          <a:lstStyle/>
          <a:p>
            <a:r>
              <a:rPr lang="en-US" sz="2200" dirty="0">
                <a:latin typeface="Helvetica Neue" charset="0"/>
                <a:ea typeface="Helvetica Neue" charset="0"/>
                <a:cs typeface="Helvetica Neue" charset="0"/>
              </a:rPr>
              <a:t>CATH-Gene3D, CDD, HAMAP, PANTHER, </a:t>
            </a:r>
            <a:r>
              <a:rPr lang="en-US" sz="2200" dirty="0" err="1">
                <a:latin typeface="Helvetica Neue" charset="0"/>
                <a:ea typeface="Helvetica Neue" charset="0"/>
                <a:cs typeface="Helvetica Neue" charset="0"/>
              </a:rPr>
              <a:t>Pfam</a:t>
            </a:r>
            <a:r>
              <a:rPr lang="en-US" sz="2200" dirty="0">
                <a:latin typeface="Helvetica Neue" charset="0"/>
                <a:ea typeface="Helvetica Neue" charset="0"/>
                <a:cs typeface="Helvetica Neue" charset="0"/>
              </a:rPr>
              <a:t>, PIRSF, PRINTS, </a:t>
            </a:r>
            <a:r>
              <a:rPr lang="en-US" sz="2200" dirty="0" err="1">
                <a:latin typeface="Helvetica Neue" charset="0"/>
                <a:ea typeface="Helvetica Neue" charset="0"/>
                <a:cs typeface="Helvetica Neue" charset="0"/>
              </a:rPr>
              <a:t>ProDom</a:t>
            </a:r>
            <a:r>
              <a:rPr lang="en-US" sz="2200" dirty="0">
                <a:latin typeface="Helvetica Neue" charset="0"/>
                <a:ea typeface="Helvetica Neue" charset="0"/>
                <a:cs typeface="Helvetica Neue" charset="0"/>
              </a:rPr>
              <a:t>, PROSITE, SFLD, SMART, SUPERFAMILY, TIGRFAMs</a:t>
            </a:r>
          </a:p>
        </p:txBody>
      </p:sp>
      <p:cxnSp>
        <p:nvCxnSpPr>
          <p:cNvPr id="13" name="Straight Arrow Connector 12"/>
          <p:cNvCxnSpPr>
            <a:endCxn id="10" idx="1"/>
          </p:cNvCxnSpPr>
          <p:nvPr/>
        </p:nvCxnSpPr>
        <p:spPr bwMode="auto">
          <a:xfrm>
            <a:off x="6906059" y="1837666"/>
            <a:ext cx="2052165" cy="85680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56804624"/>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a:latin typeface="HelveticaNeueLT Pro 45 Lt" charset="0"/>
                <a:ea typeface="ＭＳ Ｐゴシック" charset="-128"/>
                <a:cs typeface="HelveticaNeueLT Pro 45 Lt" charset="0"/>
              </a:rPr>
              <a:t>Background</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2" name="TextBox 1"/>
          <p:cNvSpPr txBox="1"/>
          <p:nvPr/>
        </p:nvSpPr>
        <p:spPr>
          <a:xfrm>
            <a:off x="241753" y="2270682"/>
            <a:ext cx="3912660" cy="2554545"/>
          </a:xfrm>
          <a:prstGeom prst="rect">
            <a:avLst/>
          </a:prstGeom>
          <a:noFill/>
        </p:spPr>
        <p:txBody>
          <a:bodyPr wrap="square" rtlCol="0">
            <a:spAutoFit/>
          </a:bodyPr>
          <a:lstStyle/>
          <a:p>
            <a:pPr marL="342900" indent="-342900">
              <a:buFontTx/>
              <a:buChar char="-"/>
            </a:pPr>
            <a:r>
              <a:rPr lang="en-US" sz="3200" dirty="0"/>
              <a:t>quick and transient interactions</a:t>
            </a:r>
          </a:p>
          <a:p>
            <a:pPr marL="342900" indent="-342900">
              <a:buFontTx/>
              <a:buChar char="-"/>
            </a:pPr>
            <a:r>
              <a:rPr lang="en-US" sz="3200" dirty="0"/>
              <a:t>PTM-inducible switches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199" y="951033"/>
            <a:ext cx="8174610" cy="3764472"/>
          </a:xfrm>
          <a:prstGeom prst="rect">
            <a:avLst/>
          </a:prstGeom>
        </p:spPr>
      </p:pic>
      <p:sp>
        <p:nvSpPr>
          <p:cNvPr id="4" name="TextBox 3"/>
          <p:cNvSpPr txBox="1"/>
          <p:nvPr/>
        </p:nvSpPr>
        <p:spPr>
          <a:xfrm>
            <a:off x="2738126" y="5020310"/>
            <a:ext cx="8250977" cy="1077218"/>
          </a:xfrm>
          <a:prstGeom prst="rect">
            <a:avLst/>
          </a:prstGeom>
          <a:noFill/>
        </p:spPr>
        <p:txBody>
          <a:bodyPr wrap="none" rtlCol="0">
            <a:spAutoFit/>
          </a:bodyPr>
          <a:lstStyle/>
          <a:p>
            <a:pPr marL="342900" lvl="0" indent="-342900">
              <a:buFontTx/>
              <a:buChar char="-"/>
            </a:pPr>
            <a:r>
              <a:rPr lang="en-US" sz="3200" dirty="0">
                <a:solidFill>
                  <a:srgbClr val="000000"/>
                </a:solidFill>
              </a:rPr>
              <a:t>quick to evolve</a:t>
            </a:r>
          </a:p>
          <a:p>
            <a:pPr marL="342900" lvl="0" indent="-342900">
              <a:buFontTx/>
              <a:buChar char="-"/>
            </a:pPr>
            <a:r>
              <a:rPr lang="en-US" sz="3200" dirty="0">
                <a:solidFill>
                  <a:srgbClr val="000000"/>
                </a:solidFill>
              </a:rPr>
              <a:t>can mediate rewiring of signaling networks</a:t>
            </a:r>
          </a:p>
        </p:txBody>
      </p:sp>
      <p:sp>
        <p:nvSpPr>
          <p:cNvPr id="5" name="TextBox 4"/>
          <p:cNvSpPr txBox="1"/>
          <p:nvPr/>
        </p:nvSpPr>
        <p:spPr>
          <a:xfrm>
            <a:off x="5995686" y="4679755"/>
            <a:ext cx="5347618" cy="461665"/>
          </a:xfrm>
          <a:prstGeom prst="rect">
            <a:avLst/>
          </a:prstGeom>
          <a:noFill/>
        </p:spPr>
        <p:txBody>
          <a:bodyPr wrap="none" rtlCol="0">
            <a:spAutoFit/>
          </a:bodyPr>
          <a:lstStyle/>
          <a:p>
            <a:r>
              <a:rPr lang="fr-FR" dirty="0" err="1"/>
              <a:t>Pawson</a:t>
            </a:r>
            <a:r>
              <a:rPr lang="fr-FR" dirty="0"/>
              <a:t> et al., 2001, PMID: 11719057</a:t>
            </a:r>
            <a:endParaRPr lang="en-US" dirty="0"/>
          </a:p>
        </p:txBody>
      </p:sp>
    </p:spTree>
    <p:extLst>
      <p:ext uri="{BB962C8B-B14F-4D97-AF65-F5344CB8AC3E}">
        <p14:creationId xmlns:p14="http://schemas.microsoft.com/office/powerpoint/2010/main" val="2023052210"/>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329184"/>
            <a:ext cx="10607040" cy="762000"/>
          </a:xfrm>
        </p:spPr>
        <p:txBody>
          <a:bodyPr/>
          <a:lstStyle/>
          <a:p>
            <a:r>
              <a:rPr lang="en-US" dirty="0">
                <a:latin typeface="Helvetica Neue" charset="0"/>
                <a:ea typeface="Helvetica Neue" charset="0"/>
                <a:cs typeface="Helvetica Neue" charset="0"/>
              </a:rPr>
              <a:t>Estimating which domains are enriched in the subnetwork</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405" y="802986"/>
            <a:ext cx="4115995" cy="515698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6577" y="3429566"/>
            <a:ext cx="1343036" cy="1900219"/>
          </a:xfrm>
          <a:prstGeom prst="rect">
            <a:avLst/>
          </a:prstGeom>
        </p:spPr>
      </p:pic>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3</a:t>
            </a:r>
          </a:p>
        </p:txBody>
      </p:sp>
      <p:sp>
        <p:nvSpPr>
          <p:cNvPr id="3" name="TextBox 2"/>
          <p:cNvSpPr txBox="1"/>
          <p:nvPr/>
        </p:nvSpPr>
        <p:spPr>
          <a:xfrm>
            <a:off x="514993" y="1415578"/>
            <a:ext cx="6986016" cy="3046988"/>
          </a:xfrm>
          <a:prstGeom prst="rect">
            <a:avLst/>
          </a:prstGeom>
          <a:noFill/>
        </p:spPr>
        <p:txBody>
          <a:bodyPr wrap="square" rtlCol="0">
            <a:spAutoFit/>
          </a:bodyPr>
          <a:lstStyle/>
          <a:p>
            <a:r>
              <a:rPr lang="en-US" dirty="0">
                <a:latin typeface="Helvetica Neue" charset="0"/>
                <a:ea typeface="Helvetica Neue" charset="0"/>
                <a:cs typeface="Helvetica Neue" charset="0"/>
              </a:rPr>
              <a:t>2 methods:</a:t>
            </a:r>
          </a:p>
          <a:p>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1. Fisher’s exact test (domain frequency in the interaction subnetwork / in the full network)</a:t>
            </a:r>
          </a:p>
          <a:p>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2. Empirical p-value for seeing the frequency (such as 4/5) independently of the specific domain</a:t>
            </a:r>
          </a:p>
        </p:txBody>
      </p:sp>
    </p:spTree>
    <p:extLst>
      <p:ext uri="{BB962C8B-B14F-4D97-AF65-F5344CB8AC3E}">
        <p14:creationId xmlns:p14="http://schemas.microsoft.com/office/powerpoint/2010/main" val="250027685"/>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62479" y="96296"/>
            <a:ext cx="3552911" cy="4451491"/>
          </a:xfrm>
          <a:prstGeom prst="rect">
            <a:avLst/>
          </a:prstGeom>
        </p:spPr>
      </p:pic>
      <p:sp>
        <p:nvSpPr>
          <p:cNvPr id="2" name="Title 1"/>
          <p:cNvSpPr>
            <a:spLocks noGrp="1"/>
          </p:cNvSpPr>
          <p:nvPr>
            <p:ph type="title"/>
          </p:nvPr>
        </p:nvSpPr>
        <p:spPr>
          <a:xfrm>
            <a:off x="975360" y="329184"/>
            <a:ext cx="10607040" cy="762000"/>
          </a:xfrm>
        </p:spPr>
        <p:txBody>
          <a:bodyPr/>
          <a:lstStyle/>
          <a:p>
            <a:r>
              <a:rPr lang="en-US" dirty="0">
                <a:latin typeface="Helvetica Neue" charset="0"/>
                <a:ea typeface="Helvetica Neue" charset="0"/>
                <a:cs typeface="Helvetica Neue" charset="0"/>
              </a:rPr>
              <a:t>Estimating which domains are enriched</a:t>
            </a:r>
          </a:p>
        </p:txBody>
      </p:sp>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3</a:t>
            </a: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78240" y="2583397"/>
            <a:ext cx="1284609" cy="1817553"/>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4228" y="1358509"/>
            <a:ext cx="6510295" cy="5267229"/>
          </a:xfrm>
          <a:prstGeom prst="rect">
            <a:avLst/>
          </a:prstGeom>
        </p:spPr>
      </p:pic>
      <p:sp>
        <p:nvSpPr>
          <p:cNvPr id="3" name="TextBox 2"/>
          <p:cNvSpPr txBox="1"/>
          <p:nvPr/>
        </p:nvSpPr>
        <p:spPr>
          <a:xfrm>
            <a:off x="514993" y="989836"/>
            <a:ext cx="5617583" cy="461665"/>
          </a:xfrm>
          <a:prstGeom prst="rect">
            <a:avLst/>
          </a:prstGeom>
          <a:noFill/>
        </p:spPr>
        <p:txBody>
          <a:bodyPr wrap="square" rtlCol="0">
            <a:spAutoFit/>
          </a:bodyPr>
          <a:lstStyle/>
          <a:p>
            <a:r>
              <a:rPr lang="en-US" dirty="0">
                <a:latin typeface="Helvetica Neue" charset="0"/>
                <a:ea typeface="Helvetica Neue" charset="0"/>
                <a:cs typeface="Helvetica Neue" charset="0"/>
              </a:rPr>
              <a:t>Empirical p-value for the frequency</a:t>
            </a:r>
          </a:p>
        </p:txBody>
      </p:sp>
      <p:sp>
        <p:nvSpPr>
          <p:cNvPr id="15" name="TextBox 14"/>
          <p:cNvSpPr txBox="1"/>
          <p:nvPr/>
        </p:nvSpPr>
        <p:spPr>
          <a:xfrm>
            <a:off x="6838100" y="4414947"/>
            <a:ext cx="5548972" cy="1569660"/>
          </a:xfrm>
          <a:prstGeom prst="rect">
            <a:avLst/>
          </a:prstGeom>
          <a:noFill/>
        </p:spPr>
        <p:txBody>
          <a:bodyPr wrap="square" rtlCol="0">
            <a:spAutoFit/>
          </a:bodyPr>
          <a:lstStyle/>
          <a:p>
            <a:r>
              <a:rPr lang="en-US" b="1" dirty="0">
                <a:latin typeface="Helvetica Neue" charset="0"/>
                <a:ea typeface="Helvetica Neue" charset="0"/>
                <a:cs typeface="Helvetica Neue" charset="0"/>
              </a:rPr>
              <a:t>Positive set: </a:t>
            </a:r>
            <a:r>
              <a:rPr lang="en-US" dirty="0">
                <a:latin typeface="Helvetica Neue" charset="0"/>
                <a:ea typeface="Helvetica Neue" charset="0"/>
                <a:cs typeface="Helvetica Neue" charset="0"/>
              </a:rPr>
              <a:t>known ligand-binding domains from ELM DB</a:t>
            </a:r>
            <a:endParaRPr lang="en-US" sz="900" dirty="0">
              <a:latin typeface="Helvetica Neue" charset="0"/>
              <a:ea typeface="Helvetica Neue" charset="0"/>
              <a:cs typeface="Helvetica Neue" charset="0"/>
            </a:endParaRPr>
          </a:p>
          <a:p>
            <a:r>
              <a:rPr lang="en-US" b="1" dirty="0">
                <a:latin typeface="Helvetica Neue" charset="0"/>
                <a:ea typeface="Helvetica Neue" charset="0"/>
                <a:cs typeface="Helvetica Neue" charset="0"/>
              </a:rPr>
              <a:t>Negative set: </a:t>
            </a:r>
            <a:r>
              <a:rPr lang="en-US" dirty="0">
                <a:latin typeface="Helvetica Neue" charset="0"/>
                <a:ea typeface="Helvetica Neue" charset="0"/>
                <a:cs typeface="Helvetica Neue" charset="0"/>
              </a:rPr>
              <a:t>all other domains</a:t>
            </a:r>
          </a:p>
          <a:p>
            <a:r>
              <a:rPr lang="en-US" b="1" dirty="0">
                <a:latin typeface="Helvetica Neue" charset="0"/>
                <a:ea typeface="Helvetica Neue" charset="0"/>
                <a:cs typeface="Helvetica Neue" charset="0"/>
              </a:rPr>
              <a:t>Ranked by: </a:t>
            </a:r>
            <a:r>
              <a:rPr lang="en-US" dirty="0">
                <a:latin typeface="Helvetica Neue" charset="0"/>
                <a:ea typeface="Helvetica Neue" charset="0"/>
                <a:cs typeface="Helvetica Neue" charset="0"/>
              </a:rPr>
              <a:t>significance</a:t>
            </a:r>
          </a:p>
        </p:txBody>
      </p:sp>
    </p:spTree>
    <p:extLst>
      <p:ext uri="{BB962C8B-B14F-4D97-AF65-F5344CB8AC3E}">
        <p14:creationId xmlns:p14="http://schemas.microsoft.com/office/powerpoint/2010/main" val="1859603282"/>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79055" y="313239"/>
            <a:ext cx="4667984" cy="762000"/>
          </a:xfrm>
        </p:spPr>
        <p:txBody>
          <a:bodyPr/>
          <a:lstStyle/>
          <a:p>
            <a:r>
              <a:rPr lang="en-US" dirty="0">
                <a:latin typeface="Helvetica Neue" charset="0"/>
                <a:ea typeface="Helvetica Neue" charset="0"/>
                <a:cs typeface="Helvetica Neue" charset="0"/>
              </a:rPr>
              <a:t>Evaluating </a:t>
            </a:r>
            <a:r>
              <a:rPr lang="en-US">
                <a:latin typeface="Helvetica Neue" charset="0"/>
                <a:ea typeface="Helvetica Neue" charset="0"/>
                <a:cs typeface="Helvetica Neue" charset="0"/>
              </a:rPr>
              <a:t>performance </a:t>
            </a:r>
            <a:endParaRPr lang="en-US" dirty="0">
              <a:latin typeface="Helvetica Neue" charset="0"/>
              <a:ea typeface="Helvetica Neue" charset="0"/>
              <a:cs typeface="Helvetica Neue" charset="0"/>
            </a:endParaRP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1768"/>
            <a:ext cx="6441064" cy="4545131"/>
          </a:xfrm>
          <a:prstGeom prst="rect">
            <a:avLst/>
          </a:prstGeom>
        </p:spPr>
      </p:pic>
      <p:sp>
        <p:nvSpPr>
          <p:cNvPr id="16" name="Title 1"/>
          <p:cNvSpPr txBox="1">
            <a:spLocks/>
          </p:cNvSpPr>
          <p:nvPr/>
        </p:nvSpPr>
        <p:spPr bwMode="auto">
          <a:xfrm>
            <a:off x="1415660" y="909768"/>
            <a:ext cx="444144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a:latin typeface="Helvetica Neue" charset="0"/>
                <a:ea typeface="Helvetica Neue" charset="0"/>
                <a:cs typeface="Helvetica Neue" charset="0"/>
              </a:rPr>
              <a:t>Before filtering domains</a:t>
            </a:r>
          </a:p>
        </p:txBody>
      </p:sp>
      <p:sp>
        <p:nvSpPr>
          <p:cNvPr id="17" name="Title 1"/>
          <p:cNvSpPr txBox="1">
            <a:spLocks/>
          </p:cNvSpPr>
          <p:nvPr/>
        </p:nvSpPr>
        <p:spPr bwMode="auto">
          <a:xfrm>
            <a:off x="7177122" y="909768"/>
            <a:ext cx="412016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a:latin typeface="Helvetica Neue" charset="0"/>
                <a:ea typeface="Helvetica Neue" charset="0"/>
                <a:cs typeface="Helvetica Neue" charset="0"/>
              </a:rPr>
              <a:t>After </a:t>
            </a:r>
            <a:r>
              <a:rPr lang="en-US" kern="0" dirty="0">
                <a:latin typeface="Helvetica Neue" charset="0"/>
                <a:ea typeface="Helvetica Neue" charset="0"/>
                <a:cs typeface="Helvetica Neue" charset="0"/>
              </a:rPr>
              <a:t>filtering domains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802" y="1671768"/>
            <a:ext cx="6436808" cy="4542128"/>
          </a:xfrm>
          <a:prstGeom prst="rect">
            <a:avLst/>
          </a:prstGeom>
        </p:spPr>
      </p:pic>
    </p:spTree>
    <p:extLst>
      <p:ext uri="{BB962C8B-B14F-4D97-AF65-F5344CB8AC3E}">
        <p14:creationId xmlns:p14="http://schemas.microsoft.com/office/powerpoint/2010/main" val="1288440326"/>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motif search results</a:t>
            </a:r>
          </a:p>
        </p:txBody>
      </p:sp>
      <p:sp>
        <p:nvSpPr>
          <p:cNvPr id="3" name="Content Placeholder 2"/>
          <p:cNvSpPr>
            <a:spLocks noGrp="1"/>
          </p:cNvSpPr>
          <p:nvPr>
            <p:ph idx="1"/>
          </p:nvPr>
        </p:nvSpPr>
        <p:spPr/>
        <p:txBody>
          <a:bodyPr/>
          <a:lstStyle/>
          <a:p>
            <a:r>
              <a:rPr lang="fi-FI" dirty="0"/>
              <a:t>Out of 5987</a:t>
            </a:r>
            <a:r>
              <a:rPr lang="en-US" dirty="0"/>
              <a:t> sets of proteins 682 sets returned </a:t>
            </a:r>
            <a:r>
              <a:rPr lang="is-IS" dirty="0"/>
              <a:t>548 motif patterns and 3326 motif instances in 654 proteins</a:t>
            </a:r>
            <a:r>
              <a:rPr lang="en-US" dirty="0"/>
              <a:t>.</a:t>
            </a:r>
            <a:br>
              <a:rPr lang="en-US" dirty="0"/>
            </a:br>
            <a:r>
              <a:rPr lang="en-US" dirty="0"/>
              <a:t>(the probability of finding each motif by chance &lt; 0.3)</a:t>
            </a:r>
          </a:p>
          <a:p>
            <a:r>
              <a:rPr lang="en-US" dirty="0"/>
              <a:t>After the FDR correction and filtering at p &lt; 0.05, </a:t>
            </a:r>
            <a:r>
              <a:rPr lang="is-IS" dirty="0"/>
              <a:t>105</a:t>
            </a:r>
            <a:r>
              <a:rPr lang="en-US" dirty="0"/>
              <a:t> sets has returned 91 </a:t>
            </a:r>
            <a:r>
              <a:rPr lang="is-IS" dirty="0"/>
              <a:t>motif pattern and </a:t>
            </a:r>
            <a:r>
              <a:rPr lang="en-US" dirty="0"/>
              <a:t>810 </a:t>
            </a:r>
            <a:r>
              <a:rPr lang="is-IS" dirty="0"/>
              <a:t>motif instances in </a:t>
            </a:r>
            <a:r>
              <a:rPr lang="cs-CZ" dirty="0"/>
              <a:t>197 </a:t>
            </a:r>
            <a:r>
              <a:rPr lang="is-IS" dirty="0"/>
              <a:t>proteins</a:t>
            </a:r>
            <a:r>
              <a:rPr lang="en-US" dirty="0"/>
              <a:t>.</a:t>
            </a:r>
          </a:p>
          <a:p>
            <a:r>
              <a:rPr lang="en-US" dirty="0"/>
              <a:t>Most of these have some degree of similarity with known motifs</a:t>
            </a:r>
          </a:p>
        </p:txBody>
      </p:sp>
    </p:spTree>
    <p:extLst>
      <p:ext uri="{BB962C8B-B14F-4D97-AF65-F5344CB8AC3E}">
        <p14:creationId xmlns:p14="http://schemas.microsoft.com/office/powerpoint/2010/main" val="1150355053"/>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23221"/>
            <a:ext cx="12192000" cy="6549338"/>
          </a:xfrm>
          <a:prstGeom prst="rect">
            <a:avLst/>
          </a:prstGeom>
        </p:spPr>
      </p:pic>
      <p:sp>
        <p:nvSpPr>
          <p:cNvPr id="8" name="Title 1"/>
          <p:cNvSpPr txBox="1">
            <a:spLocks/>
          </p:cNvSpPr>
          <p:nvPr/>
        </p:nvSpPr>
        <p:spPr bwMode="auto">
          <a:xfrm>
            <a:off x="1183667" y="189681"/>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a:latin typeface="Helvetica Neue" charset="0"/>
                <a:ea typeface="Helvetica Neue" charset="0"/>
                <a:cs typeface="Helvetica Neue" charset="0"/>
              </a:rPr>
              <a:t>Most motif patterns are similar to known motifs </a:t>
            </a:r>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5</a:t>
            </a:r>
          </a:p>
        </p:txBody>
      </p:sp>
      <p:sp>
        <p:nvSpPr>
          <p:cNvPr id="3" name="TextBox 2"/>
          <p:cNvSpPr txBox="1"/>
          <p:nvPr/>
        </p:nvSpPr>
        <p:spPr>
          <a:xfrm>
            <a:off x="101600" y="5570538"/>
            <a:ext cx="4641912" cy="1200329"/>
          </a:xfrm>
          <a:prstGeom prst="rect">
            <a:avLst/>
          </a:prstGeom>
          <a:noFill/>
        </p:spPr>
        <p:txBody>
          <a:bodyPr wrap="none" rtlCol="0">
            <a:spAutoFit/>
          </a:bodyPr>
          <a:lstStyle/>
          <a:p>
            <a:r>
              <a:rPr lang="en-US">
                <a:latin typeface="Helvetica Neue" charset="0"/>
                <a:ea typeface="Helvetica Neue" charset="0"/>
                <a:cs typeface="Helvetica Neue" charset="0"/>
              </a:rPr>
              <a:t>Information content &gt; 0.5</a:t>
            </a:r>
            <a:endParaRPr lang="en-US" dirty="0">
              <a:latin typeface="Helvetica Neue" charset="0"/>
              <a:ea typeface="Helvetica Neue" charset="0"/>
              <a:cs typeface="Helvetica Neue" charset="0"/>
            </a:endParaRPr>
          </a:p>
          <a:p>
            <a:r>
              <a:rPr lang="en-US" b="1" dirty="0" err="1">
                <a:latin typeface="Helvetica Neue" charset="0"/>
                <a:ea typeface="Helvetica Neue" charset="0"/>
                <a:cs typeface="Helvetica Neue" charset="0"/>
              </a:rPr>
              <a:t>Comparimotif</a:t>
            </a:r>
            <a:r>
              <a:rPr lang="en-US" b="1" dirty="0">
                <a:latin typeface="Helvetica Neue" charset="0"/>
                <a:ea typeface="Helvetica Neue" charset="0"/>
                <a:cs typeface="Helvetica Neue" charset="0"/>
              </a:rPr>
              <a:t> V3</a:t>
            </a:r>
          </a:p>
          <a:p>
            <a:r>
              <a:rPr lang="en-US" dirty="0">
                <a:latin typeface="Helvetica Neue" charset="0"/>
                <a:ea typeface="Helvetica Neue" charset="0"/>
                <a:cs typeface="Helvetica Neue" charset="0"/>
              </a:rPr>
              <a:t>Edwards, Davey &amp; Shields, 2008</a:t>
            </a:r>
          </a:p>
        </p:txBody>
      </p:sp>
    </p:spTree>
    <p:extLst>
      <p:ext uri="{BB962C8B-B14F-4D97-AF65-F5344CB8AC3E}">
        <p14:creationId xmlns:p14="http://schemas.microsoft.com/office/powerpoint/2010/main" val="2131919350"/>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7287825" y="1066800"/>
            <a:ext cx="4904175" cy="4367016"/>
            <a:chOff x="7641835" y="44155"/>
            <a:chExt cx="4456960" cy="3968785"/>
          </a:xfrm>
        </p:grpSpPr>
        <p:grpSp>
          <p:nvGrpSpPr>
            <p:cNvPr id="19" name="Group 18"/>
            <p:cNvGrpSpPr>
              <a:grpSpLocks noChangeAspect="1"/>
            </p:cNvGrpSpPr>
            <p:nvPr/>
          </p:nvGrpSpPr>
          <p:grpSpPr>
            <a:xfrm>
              <a:off x="7641835" y="44155"/>
              <a:ext cx="4363755" cy="3968785"/>
              <a:chOff x="130036" y="965847"/>
              <a:chExt cx="5941914"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25" name="TextBox 2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26" name="TextBox 25"/>
            <p:cNvSpPr txBox="1"/>
            <p:nvPr/>
          </p:nvSpPr>
          <p:spPr>
            <a:xfrm>
              <a:off x="10692641" y="909768"/>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
        <p:nvSpPr>
          <p:cNvPr id="2" name="Title 1"/>
          <p:cNvSpPr>
            <a:spLocks noGrp="1"/>
          </p:cNvSpPr>
          <p:nvPr>
            <p:ph type="title"/>
          </p:nvPr>
        </p:nvSpPr>
        <p:spPr/>
        <p:txBody>
          <a:bodyPr/>
          <a:lstStyle/>
          <a:p>
            <a:r>
              <a:rPr lang="en-US" dirty="0"/>
              <a:t>Domain-centered datasets</a:t>
            </a:r>
          </a:p>
        </p:txBody>
      </p:sp>
      <p:grpSp>
        <p:nvGrpSpPr>
          <p:cNvPr id="3" name="Group 2"/>
          <p:cNvGrpSpPr/>
          <p:nvPr/>
        </p:nvGrpSpPr>
        <p:grpSpPr>
          <a:xfrm>
            <a:off x="46941" y="796351"/>
            <a:ext cx="4916880" cy="5246906"/>
            <a:chOff x="46941" y="576432"/>
            <a:chExt cx="4916880" cy="5246906"/>
          </a:xfrm>
        </p:grpSpPr>
        <p:grpSp>
          <p:nvGrpSpPr>
            <p:cNvPr id="32" name="Group 31"/>
            <p:cNvGrpSpPr/>
            <p:nvPr/>
          </p:nvGrpSpPr>
          <p:grpSpPr>
            <a:xfrm>
              <a:off x="46941" y="576432"/>
              <a:ext cx="4754282" cy="5246906"/>
              <a:chOff x="46941" y="576432"/>
              <a:chExt cx="4754282" cy="5246906"/>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87" y="1157311"/>
                <a:ext cx="917794" cy="899438"/>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68" y="576432"/>
                <a:ext cx="704153" cy="1158732"/>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443" y="901378"/>
                <a:ext cx="704153" cy="1158732"/>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459"/>
              <a:stretch/>
            </p:blipFill>
            <p:spPr>
              <a:xfrm>
                <a:off x="46941" y="2019719"/>
                <a:ext cx="4754282" cy="3803619"/>
              </a:xfrm>
              <a:prstGeom prst="rect">
                <a:avLst/>
              </a:prstGeom>
            </p:spPr>
          </p:pic>
        </p:grpSp>
        <p:sp>
          <p:nvSpPr>
            <p:cNvPr id="15" name="TextBox 14"/>
            <p:cNvSpPr txBox="1"/>
            <p:nvPr/>
          </p:nvSpPr>
          <p:spPr>
            <a:xfrm>
              <a:off x="404373" y="190352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16" name="TextBox 15"/>
            <p:cNvSpPr txBox="1"/>
            <p:nvPr/>
          </p:nvSpPr>
          <p:spPr>
            <a:xfrm>
              <a:off x="3557667" y="1618266"/>
              <a:ext cx="1406154"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Non-query</a:t>
              </a:r>
            </a:p>
          </p:txBody>
        </p:sp>
      </p:grpSp>
      <p:grpSp>
        <p:nvGrpSpPr>
          <p:cNvPr id="7" name="Group 6"/>
          <p:cNvGrpSpPr/>
          <p:nvPr/>
        </p:nvGrpSpPr>
        <p:grpSpPr>
          <a:xfrm>
            <a:off x="3449256" y="2828928"/>
            <a:ext cx="5578842" cy="3416320"/>
            <a:chOff x="3449256" y="2828928"/>
            <a:chExt cx="5578842" cy="3416320"/>
          </a:xfrm>
        </p:grpSpPr>
        <p:sp>
          <p:nvSpPr>
            <p:cNvPr id="4" name="TextBox 3"/>
            <p:cNvSpPr txBox="1"/>
            <p:nvPr/>
          </p:nvSpPr>
          <p:spPr>
            <a:xfrm>
              <a:off x="4963821" y="2828928"/>
              <a:ext cx="4064277" cy="3416320"/>
            </a:xfrm>
            <a:prstGeom prst="rect">
              <a:avLst/>
            </a:prstGeom>
            <a:noFill/>
          </p:spPr>
          <p:txBody>
            <a:bodyPr wrap="square" rtlCol="0">
              <a:spAutoFit/>
            </a:bodyPr>
            <a:lstStyle/>
            <a:p>
              <a:r>
                <a:rPr lang="en-US" dirty="0"/>
                <a:t>Finds motif even if interactions were </a:t>
              </a:r>
              <a:r>
                <a:rPr lang="en-US" dirty="0" err="1"/>
                <a:t>randomised</a:t>
              </a:r>
              <a:endParaRPr lang="en-US" dirty="0"/>
            </a:p>
            <a:p>
              <a:endParaRPr lang="en-US" dirty="0"/>
            </a:p>
            <a:p>
              <a:r>
                <a:rPr lang="en-US" dirty="0"/>
                <a:t>Query QSLIMFinder identifies more motifs than </a:t>
              </a:r>
              <a:r>
                <a:rPr lang="en-US" dirty="0" err="1"/>
                <a:t>SLIMFinder</a:t>
              </a:r>
              <a:endParaRPr lang="en-US" dirty="0"/>
            </a:p>
            <a:p>
              <a:r>
                <a:rPr lang="en-US" dirty="0"/>
                <a:t>(including </a:t>
              </a:r>
              <a:r>
                <a:rPr lang="en-US" dirty="0" err="1"/>
                <a:t>randomised</a:t>
              </a:r>
              <a:r>
                <a:rPr lang="en-US" dirty="0"/>
                <a:t> network)</a:t>
              </a:r>
            </a:p>
          </p:txBody>
        </p:sp>
        <p:cxnSp>
          <p:nvCxnSpPr>
            <p:cNvPr id="6" name="Straight Arrow Connector 5"/>
            <p:cNvCxnSpPr/>
            <p:nvPr/>
          </p:nvCxnSpPr>
          <p:spPr bwMode="auto">
            <a:xfrm flipH="1" flipV="1">
              <a:off x="3449256" y="3044142"/>
              <a:ext cx="1643605" cy="1097305"/>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658597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915760"/>
            <a:ext cx="7479273" cy="5277742"/>
          </a:xfrm>
          <a:prstGeom prst="rect">
            <a:avLst/>
          </a:prstGeom>
        </p:spPr>
      </p:pic>
      <p:sp>
        <p:nvSpPr>
          <p:cNvPr id="5" name="Title 1"/>
          <p:cNvSpPr>
            <a:spLocks noGrp="1"/>
          </p:cNvSpPr>
          <p:nvPr>
            <p:ph type="title"/>
          </p:nvPr>
        </p:nvSpPr>
        <p:spPr>
          <a:xfrm>
            <a:off x="956060" y="317578"/>
            <a:ext cx="4531360" cy="762000"/>
          </a:xfrm>
        </p:spPr>
        <p:txBody>
          <a:bodyPr/>
          <a:lstStyle/>
          <a:p>
            <a:r>
              <a:rPr lang="en-US" dirty="0">
                <a:latin typeface="Helvetica Neue" charset="0"/>
                <a:ea typeface="Helvetica Neue" charset="0"/>
                <a:cs typeface="Helvetica Neue" charset="0"/>
              </a:rPr>
              <a:t>Evaluating performance</a:t>
            </a: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a:latin typeface="Helvetica Neue" charset="0"/>
                <a:ea typeface="Helvetica Neue" charset="0"/>
                <a:cs typeface="Helvetica Neue" charset="0"/>
              </a:rPr>
              <a:t>Positive set: known linear motif instances from ELM DB</a:t>
            </a:r>
          </a:p>
          <a:p>
            <a:pPr marL="342900" indent="-342900">
              <a:buFontTx/>
              <a:buChar char="-"/>
            </a:pPr>
            <a:r>
              <a:rPr lang="en-US" sz="2000" dirty="0">
                <a:latin typeface="Helvetica Neue" charset="0"/>
                <a:ea typeface="Helvetica Neue" charset="0"/>
                <a:cs typeface="Helvetica Neue" charset="0"/>
              </a:rPr>
              <a:t>Ligand-binding sites</a:t>
            </a:r>
          </a:p>
          <a:p>
            <a:pPr marL="342900" indent="-342900">
              <a:buFontTx/>
              <a:buChar char="-"/>
            </a:pPr>
            <a:r>
              <a:rPr lang="en-US" sz="2000" dirty="0">
                <a:latin typeface="Helvetica Neue" charset="0"/>
                <a:ea typeface="Helvetica Neue" charset="0"/>
                <a:cs typeface="Helvetica Neue" charset="0"/>
              </a:rPr>
              <a:t>Post-translational modification sites</a:t>
            </a:r>
          </a:p>
          <a:p>
            <a:endParaRPr lang="en-US" sz="5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Negative set: predicted AND NOT known motifs in the same proteins</a:t>
            </a: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1326254871"/>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7190261" y="1066800"/>
            <a:ext cx="4904175" cy="4367016"/>
            <a:chOff x="7641835" y="44155"/>
            <a:chExt cx="4456960" cy="3968785"/>
          </a:xfrm>
        </p:grpSpPr>
        <p:grpSp>
          <p:nvGrpSpPr>
            <p:cNvPr id="19" name="Group 18"/>
            <p:cNvGrpSpPr>
              <a:grpSpLocks noChangeAspect="1"/>
            </p:cNvGrpSpPr>
            <p:nvPr/>
          </p:nvGrpSpPr>
          <p:grpSpPr>
            <a:xfrm>
              <a:off x="7641835" y="44155"/>
              <a:ext cx="4363755" cy="3968785"/>
              <a:chOff x="130036" y="965847"/>
              <a:chExt cx="5941914"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25" name="TextBox 2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26" name="TextBox 25"/>
            <p:cNvSpPr txBox="1"/>
            <p:nvPr/>
          </p:nvSpPr>
          <p:spPr>
            <a:xfrm>
              <a:off x="10692641" y="909768"/>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
        <p:nvSpPr>
          <p:cNvPr id="2" name="Title 1"/>
          <p:cNvSpPr>
            <a:spLocks noGrp="1"/>
          </p:cNvSpPr>
          <p:nvPr>
            <p:ph type="title"/>
          </p:nvPr>
        </p:nvSpPr>
        <p:spPr/>
        <p:txBody>
          <a:bodyPr/>
          <a:lstStyle/>
          <a:p>
            <a:r>
              <a:rPr lang="en-US" dirty="0"/>
              <a:t>Compare query QSLIMFinder to simple </a:t>
            </a:r>
            <a:r>
              <a:rPr lang="en-US" dirty="0" err="1"/>
              <a:t>SLIMFinder</a:t>
            </a:r>
            <a:endParaRPr lang="en-US" dirty="0"/>
          </a:p>
        </p:txBody>
      </p:sp>
      <p:sp>
        <p:nvSpPr>
          <p:cNvPr id="4" name="TextBox 3"/>
          <p:cNvSpPr txBox="1"/>
          <p:nvPr/>
        </p:nvSpPr>
        <p:spPr>
          <a:xfrm>
            <a:off x="4963821" y="2930301"/>
            <a:ext cx="3870769" cy="1569660"/>
          </a:xfrm>
          <a:prstGeom prst="rect">
            <a:avLst/>
          </a:prstGeom>
          <a:noFill/>
        </p:spPr>
        <p:txBody>
          <a:bodyPr wrap="square" rtlCol="0">
            <a:spAutoFit/>
          </a:bodyPr>
          <a:lstStyle/>
          <a:p>
            <a:r>
              <a:rPr lang="en-US" sz="3200" dirty="0"/>
              <a:t>On both domain- and protein- centered datasets</a:t>
            </a:r>
          </a:p>
        </p:txBody>
      </p:sp>
      <p:grpSp>
        <p:nvGrpSpPr>
          <p:cNvPr id="3" name="Group 2"/>
          <p:cNvGrpSpPr/>
          <p:nvPr/>
        </p:nvGrpSpPr>
        <p:grpSpPr>
          <a:xfrm>
            <a:off x="46941" y="823570"/>
            <a:ext cx="4916880" cy="5246906"/>
            <a:chOff x="46941" y="576432"/>
            <a:chExt cx="4916880" cy="5246906"/>
          </a:xfrm>
        </p:grpSpPr>
        <p:grpSp>
          <p:nvGrpSpPr>
            <p:cNvPr id="32" name="Group 31"/>
            <p:cNvGrpSpPr/>
            <p:nvPr/>
          </p:nvGrpSpPr>
          <p:grpSpPr>
            <a:xfrm>
              <a:off x="46941" y="576432"/>
              <a:ext cx="4754282" cy="5246906"/>
              <a:chOff x="46941" y="576432"/>
              <a:chExt cx="4754282" cy="5246906"/>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87" y="1157311"/>
                <a:ext cx="917794" cy="899438"/>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68" y="576432"/>
                <a:ext cx="704153" cy="1158732"/>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443" y="901378"/>
                <a:ext cx="704153" cy="1158732"/>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459"/>
              <a:stretch/>
            </p:blipFill>
            <p:spPr>
              <a:xfrm>
                <a:off x="46941" y="2019719"/>
                <a:ext cx="4754282" cy="3803619"/>
              </a:xfrm>
              <a:prstGeom prst="rect">
                <a:avLst/>
              </a:prstGeom>
            </p:spPr>
          </p:pic>
        </p:grpSp>
        <p:sp>
          <p:nvSpPr>
            <p:cNvPr id="15" name="TextBox 14"/>
            <p:cNvSpPr txBox="1"/>
            <p:nvPr/>
          </p:nvSpPr>
          <p:spPr>
            <a:xfrm>
              <a:off x="404373" y="190352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16" name="TextBox 15"/>
            <p:cNvSpPr txBox="1"/>
            <p:nvPr/>
          </p:nvSpPr>
          <p:spPr>
            <a:xfrm>
              <a:off x="3557667" y="1618266"/>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Tree>
    <p:extLst>
      <p:ext uri="{BB962C8B-B14F-4D97-AF65-F5344CB8AC3E}">
        <p14:creationId xmlns:p14="http://schemas.microsoft.com/office/powerpoint/2010/main" val="1776754616"/>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915760"/>
            <a:ext cx="7479273" cy="5277742"/>
          </a:xfrm>
          <a:prstGeom prst="rect">
            <a:avLst/>
          </a:prstGeom>
        </p:spPr>
      </p:pic>
      <p:sp>
        <p:nvSpPr>
          <p:cNvPr id="5" name="Title 1"/>
          <p:cNvSpPr>
            <a:spLocks noGrp="1"/>
          </p:cNvSpPr>
          <p:nvPr>
            <p:ph type="title"/>
          </p:nvPr>
        </p:nvSpPr>
        <p:spPr>
          <a:xfrm>
            <a:off x="956060" y="317578"/>
            <a:ext cx="4531360" cy="762000"/>
          </a:xfrm>
        </p:spPr>
        <p:txBody>
          <a:bodyPr/>
          <a:lstStyle/>
          <a:p>
            <a:r>
              <a:rPr lang="en-US" dirty="0">
                <a:latin typeface="Helvetica Neue" charset="0"/>
                <a:ea typeface="Helvetica Neue" charset="0"/>
                <a:cs typeface="Helvetica Neue" charset="0"/>
              </a:rPr>
              <a:t>Evaluating performance</a:t>
            </a: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a:latin typeface="Helvetica Neue" charset="0"/>
                <a:ea typeface="Helvetica Neue" charset="0"/>
                <a:cs typeface="Helvetica Neue" charset="0"/>
              </a:rPr>
              <a:t>Positive set: known linear motif instances from ELM DB</a:t>
            </a:r>
          </a:p>
          <a:p>
            <a:pPr marL="342900" indent="-342900">
              <a:buFontTx/>
              <a:buChar char="-"/>
            </a:pPr>
            <a:r>
              <a:rPr lang="en-US" sz="2000" dirty="0">
                <a:latin typeface="Helvetica Neue" charset="0"/>
                <a:ea typeface="Helvetica Neue" charset="0"/>
                <a:cs typeface="Helvetica Neue" charset="0"/>
              </a:rPr>
              <a:t>Ligand-binding sites</a:t>
            </a:r>
          </a:p>
          <a:p>
            <a:pPr marL="342900" indent="-342900">
              <a:buFontTx/>
              <a:buChar char="-"/>
            </a:pPr>
            <a:r>
              <a:rPr lang="en-US" sz="2000" dirty="0">
                <a:latin typeface="Helvetica Neue" charset="0"/>
                <a:ea typeface="Helvetica Neue" charset="0"/>
                <a:cs typeface="Helvetica Neue" charset="0"/>
              </a:rPr>
              <a:t>Post-translational modification sites</a:t>
            </a:r>
          </a:p>
          <a:p>
            <a:endParaRPr lang="en-US" sz="5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Negative set: predicted AND NOT known motifs in the same proteins</a:t>
            </a: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1632844684"/>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human network useful?</a:t>
            </a:r>
          </a:p>
        </p:txBody>
      </p:sp>
      <p:grpSp>
        <p:nvGrpSpPr>
          <p:cNvPr id="5" name="Group 4"/>
          <p:cNvGrpSpPr>
            <a:grpSpLocks noChangeAspect="1"/>
          </p:cNvGrpSpPr>
          <p:nvPr/>
        </p:nvGrpSpPr>
        <p:grpSpPr>
          <a:xfrm>
            <a:off x="476421" y="1066800"/>
            <a:ext cx="5306541" cy="4826237"/>
            <a:chOff x="711200" y="1236705"/>
            <a:chExt cx="4801619" cy="4367016"/>
          </a:xfrm>
        </p:grpSpPr>
        <p:grpSp>
          <p:nvGrpSpPr>
            <p:cNvPr id="19" name="Group 18"/>
            <p:cNvGrpSpPr>
              <a:grpSpLocks noChangeAspect="1"/>
            </p:cNvGrpSpPr>
            <p:nvPr/>
          </p:nvGrpSpPr>
          <p:grpSpPr>
            <a:xfrm>
              <a:off x="711200" y="1236705"/>
              <a:ext cx="4801619" cy="4367016"/>
              <a:chOff x="130036" y="965847"/>
              <a:chExt cx="5941915"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6"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141" y="1350855"/>
                <a:ext cx="1135753" cy="1113038"/>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6673" y="1498747"/>
              <a:ext cx="917794" cy="899438"/>
            </a:xfrm>
            <a:prstGeom prst="rect">
              <a:avLst/>
            </a:prstGeom>
          </p:spPr>
        </p:pic>
      </p:grpSp>
      <p:grpSp>
        <p:nvGrpSpPr>
          <p:cNvPr id="33" name="Group 32"/>
          <p:cNvGrpSpPr>
            <a:grpSpLocks noChangeAspect="1"/>
          </p:cNvGrpSpPr>
          <p:nvPr/>
        </p:nvGrpSpPr>
        <p:grpSpPr>
          <a:xfrm>
            <a:off x="7168844" y="942752"/>
            <a:ext cx="4904175" cy="4367016"/>
            <a:chOff x="7641835" y="44155"/>
            <a:chExt cx="4456960" cy="3968785"/>
          </a:xfrm>
        </p:grpSpPr>
        <p:grpSp>
          <p:nvGrpSpPr>
            <p:cNvPr id="34" name="Group 33"/>
            <p:cNvGrpSpPr>
              <a:grpSpLocks noChangeAspect="1"/>
            </p:cNvGrpSpPr>
            <p:nvPr/>
          </p:nvGrpSpPr>
          <p:grpSpPr>
            <a:xfrm>
              <a:off x="7641835" y="44155"/>
              <a:ext cx="4363755" cy="3968785"/>
              <a:chOff x="130036" y="965847"/>
              <a:chExt cx="5941914" cy="5404103"/>
            </a:xfrm>
          </p:grpSpPr>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35" name="TextBox 34"/>
            <p:cNvSpPr txBox="1"/>
            <p:nvPr/>
          </p:nvSpPr>
          <p:spPr>
            <a:xfrm>
              <a:off x="7850768" y="96899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36" name="TextBox 35"/>
            <p:cNvSpPr txBox="1"/>
            <p:nvPr/>
          </p:nvSpPr>
          <p:spPr>
            <a:xfrm>
              <a:off x="10692641" y="944979"/>
              <a:ext cx="1406154"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Non-query</a:t>
              </a:r>
            </a:p>
          </p:txBody>
        </p:sp>
      </p:grpSp>
      <p:grpSp>
        <p:nvGrpSpPr>
          <p:cNvPr id="10" name="Group 9"/>
          <p:cNvGrpSpPr/>
          <p:nvPr/>
        </p:nvGrpSpPr>
        <p:grpSpPr>
          <a:xfrm>
            <a:off x="6160180" y="3085529"/>
            <a:ext cx="1227556" cy="1304686"/>
            <a:chOff x="6334779" y="2880890"/>
            <a:chExt cx="1227556" cy="1304686"/>
          </a:xfrm>
        </p:grpSpPr>
        <p:cxnSp>
          <p:nvCxnSpPr>
            <p:cNvPr id="7" name="Straight Connector 6"/>
            <p:cNvCxnSpPr/>
            <p:nvPr/>
          </p:nvCxnSpPr>
          <p:spPr bwMode="auto">
            <a:xfrm flipV="1">
              <a:off x="6334779" y="2880890"/>
              <a:ext cx="1052957" cy="733702"/>
            </a:xfrm>
            <a:prstGeom prst="line">
              <a:avLst/>
            </a:prstGeom>
            <a:solidFill>
              <a:schemeClr val="accent1"/>
            </a:solidFill>
            <a:ln w="190500" cap="rnd"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6334779" y="3614592"/>
              <a:ext cx="1227556" cy="570984"/>
            </a:xfrm>
            <a:prstGeom prst="line">
              <a:avLst/>
            </a:prstGeom>
            <a:solidFill>
              <a:schemeClr val="accent1"/>
            </a:solidFill>
            <a:ln w="190500" cap="rnd" cmpd="sng" algn="ctr">
              <a:solidFill>
                <a:schemeClr val="tx1"/>
              </a:solidFill>
              <a:prstDash val="solid"/>
              <a:round/>
              <a:headEnd type="none" w="med" len="med"/>
              <a:tailEnd type="none" w="med" len="med"/>
            </a:ln>
            <a:effectLst/>
          </p:spPr>
        </p:cxnSp>
      </p:grpSp>
      <p:sp>
        <p:nvSpPr>
          <p:cNvPr id="23" name="TextBox 22">
            <a:extLst>
              <a:ext uri="{FF2B5EF4-FFF2-40B4-BE49-F238E27FC236}">
                <a16:creationId xmlns:a16="http://schemas.microsoft.com/office/drawing/2014/main" id="{5FC9B725-2E0D-A243-A873-976940E039BA}"/>
              </a:ext>
            </a:extLst>
          </p:cNvPr>
          <p:cNvSpPr txBox="1"/>
          <p:nvPr/>
        </p:nvSpPr>
        <p:spPr>
          <a:xfrm>
            <a:off x="804354" y="2254271"/>
            <a:ext cx="1018094" cy="440257"/>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25" name="TextBox 24">
            <a:extLst>
              <a:ext uri="{FF2B5EF4-FFF2-40B4-BE49-F238E27FC236}">
                <a16:creationId xmlns:a16="http://schemas.microsoft.com/office/drawing/2014/main" id="{A5119D45-7046-634D-A5D4-B9967F8DA255}"/>
              </a:ext>
            </a:extLst>
          </p:cNvPr>
          <p:cNvSpPr txBox="1"/>
          <p:nvPr/>
        </p:nvSpPr>
        <p:spPr>
          <a:xfrm>
            <a:off x="4336034" y="2216418"/>
            <a:ext cx="1547249" cy="440257"/>
          </a:xfrm>
          <a:prstGeom prst="rect">
            <a:avLst/>
          </a:prstGeom>
          <a:noFill/>
        </p:spPr>
        <p:txBody>
          <a:bodyPr wrap="none" rtlCol="0">
            <a:spAutoFit/>
          </a:bodyPr>
          <a:lstStyle/>
          <a:p>
            <a:r>
              <a:rPr lang="en-US" sz="2000" dirty="0">
                <a:latin typeface="Helvetica Neue" charset="0"/>
                <a:ea typeface="Helvetica Neue" charset="0"/>
                <a:cs typeface="Helvetica Neue" charset="0"/>
              </a:rPr>
              <a:t>Non-query</a:t>
            </a:r>
          </a:p>
        </p:txBody>
      </p:sp>
    </p:spTree>
    <p:extLst>
      <p:ext uri="{BB962C8B-B14F-4D97-AF65-F5344CB8AC3E}">
        <p14:creationId xmlns:p14="http://schemas.microsoft.com/office/powerpoint/2010/main" val="418999616"/>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a:latin typeface="HelveticaNeueLT Pro 45 Lt" charset="0"/>
                <a:ea typeface="ＭＳ Ｐゴシック" charset="-128"/>
                <a:cs typeface="HelveticaNeueLT Pro 45 Lt" charset="0"/>
              </a:rPr>
              <a:t>Background</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4" name="TextBox 3"/>
          <p:cNvSpPr txBox="1"/>
          <p:nvPr/>
        </p:nvSpPr>
        <p:spPr>
          <a:xfrm>
            <a:off x="3169518" y="814846"/>
            <a:ext cx="8816536" cy="5016758"/>
          </a:xfrm>
          <a:prstGeom prst="rect">
            <a:avLst/>
          </a:prstGeom>
          <a:noFill/>
        </p:spPr>
        <p:txBody>
          <a:bodyPr wrap="square" rtlCol="0">
            <a:spAutoFit/>
          </a:bodyPr>
          <a:lstStyle/>
          <a:p>
            <a:pPr marL="342900" lvl="0" indent="-342900">
              <a:buFontTx/>
              <a:buChar char="-"/>
            </a:pPr>
            <a:r>
              <a:rPr lang="en-US" sz="4000" dirty="0">
                <a:solidFill>
                  <a:srgbClr val="000000"/>
                </a:solidFill>
              </a:rPr>
              <a:t>Hard to discover:</a:t>
            </a:r>
            <a:br>
              <a:rPr lang="en-US" sz="4000" dirty="0">
                <a:solidFill>
                  <a:srgbClr val="000000"/>
                </a:solidFill>
              </a:rPr>
            </a:br>
            <a:r>
              <a:rPr lang="en-US" sz="4000" dirty="0">
                <a:solidFill>
                  <a:srgbClr val="000000"/>
                </a:solidFill>
              </a:rPr>
              <a:t>the same sequence motif can be functional or not</a:t>
            </a:r>
            <a:br>
              <a:rPr lang="en-US" sz="4000" dirty="0">
                <a:solidFill>
                  <a:srgbClr val="000000"/>
                </a:solidFill>
              </a:rPr>
            </a:br>
            <a:br>
              <a:rPr lang="en-US" sz="4000" dirty="0">
                <a:solidFill>
                  <a:srgbClr val="000000"/>
                </a:solidFill>
              </a:rPr>
            </a:br>
            <a:r>
              <a:rPr lang="en-US" sz="4000" dirty="0">
                <a:solidFill>
                  <a:srgbClr val="000000"/>
                </a:solidFill>
              </a:rPr>
              <a:t>- depending on the part of protein where it is located</a:t>
            </a:r>
          </a:p>
          <a:p>
            <a:pPr marL="342900" lvl="0" indent="-342900">
              <a:buFontTx/>
              <a:buChar char="-"/>
            </a:pPr>
            <a:r>
              <a:rPr lang="en-US" sz="4000" dirty="0">
                <a:solidFill>
                  <a:srgbClr val="000000"/>
                </a:solidFill>
              </a:rPr>
              <a:t>Usually located in disordered regions (also loops on the globular)</a:t>
            </a:r>
          </a:p>
        </p:txBody>
      </p:sp>
    </p:spTree>
    <p:extLst>
      <p:ext uri="{BB962C8B-B14F-4D97-AF65-F5344CB8AC3E}">
        <p14:creationId xmlns:p14="http://schemas.microsoft.com/office/powerpoint/2010/main" val="1842071256"/>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a:grpSpLocks noChangeAspect="1"/>
          </p:cNvGrpSpPr>
          <p:nvPr/>
        </p:nvGrpSpPr>
        <p:grpSpPr>
          <a:xfrm>
            <a:off x="6169817" y="1033239"/>
            <a:ext cx="5207714" cy="4637308"/>
            <a:chOff x="7641835" y="44155"/>
            <a:chExt cx="4456960" cy="3968785"/>
          </a:xfrm>
        </p:grpSpPr>
        <p:grpSp>
          <p:nvGrpSpPr>
            <p:cNvPr id="34" name="Group 33"/>
            <p:cNvGrpSpPr>
              <a:grpSpLocks noChangeAspect="1"/>
            </p:cNvGrpSpPr>
            <p:nvPr/>
          </p:nvGrpSpPr>
          <p:grpSpPr>
            <a:xfrm>
              <a:off x="7641835" y="44155"/>
              <a:ext cx="4363755" cy="3968785"/>
              <a:chOff x="130036" y="965847"/>
              <a:chExt cx="5941914" cy="5404103"/>
            </a:xfrm>
          </p:grpSpPr>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35" name="TextBox 34"/>
            <p:cNvSpPr txBox="1"/>
            <p:nvPr/>
          </p:nvSpPr>
          <p:spPr>
            <a:xfrm>
              <a:off x="7850768" y="96899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36" name="TextBox 35"/>
            <p:cNvSpPr txBox="1"/>
            <p:nvPr/>
          </p:nvSpPr>
          <p:spPr>
            <a:xfrm>
              <a:off x="10692641" y="944979"/>
              <a:ext cx="1406154"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Non-query</a:t>
              </a:r>
            </a:p>
          </p:txBody>
        </p:sp>
      </p:grpSp>
      <p:grpSp>
        <p:nvGrpSpPr>
          <p:cNvPr id="44" name="Group 43">
            <a:extLst>
              <a:ext uri="{FF2B5EF4-FFF2-40B4-BE49-F238E27FC236}">
                <a16:creationId xmlns:a16="http://schemas.microsoft.com/office/drawing/2014/main" id="{68B7DF3E-4BA4-5447-AA0C-588FB6DEB11E}"/>
              </a:ext>
            </a:extLst>
          </p:cNvPr>
          <p:cNvGrpSpPr/>
          <p:nvPr/>
        </p:nvGrpSpPr>
        <p:grpSpPr>
          <a:xfrm>
            <a:off x="560827" y="968824"/>
            <a:ext cx="5406862" cy="4826237"/>
            <a:chOff x="476421" y="1066800"/>
            <a:chExt cx="5406862" cy="4826237"/>
          </a:xfrm>
        </p:grpSpPr>
        <p:grpSp>
          <p:nvGrpSpPr>
            <p:cNvPr id="45" name="Group 44">
              <a:extLst>
                <a:ext uri="{FF2B5EF4-FFF2-40B4-BE49-F238E27FC236}">
                  <a16:creationId xmlns:a16="http://schemas.microsoft.com/office/drawing/2014/main" id="{5E8D9FA7-6062-644B-B75F-E4CBA8ABAB7D}"/>
                </a:ext>
              </a:extLst>
            </p:cNvPr>
            <p:cNvGrpSpPr>
              <a:grpSpLocks noChangeAspect="1"/>
            </p:cNvGrpSpPr>
            <p:nvPr/>
          </p:nvGrpSpPr>
          <p:grpSpPr>
            <a:xfrm>
              <a:off x="476421" y="1066800"/>
              <a:ext cx="5306541" cy="4826237"/>
              <a:chOff x="711200" y="1236705"/>
              <a:chExt cx="4801619" cy="4367016"/>
            </a:xfrm>
          </p:grpSpPr>
          <p:grpSp>
            <p:nvGrpSpPr>
              <p:cNvPr id="48" name="Group 47">
                <a:extLst>
                  <a:ext uri="{FF2B5EF4-FFF2-40B4-BE49-F238E27FC236}">
                    <a16:creationId xmlns:a16="http://schemas.microsoft.com/office/drawing/2014/main" id="{5DC29EF4-496A-4F4F-9269-869AEDB0E2AD}"/>
                  </a:ext>
                </a:extLst>
              </p:cNvPr>
              <p:cNvGrpSpPr>
                <a:grpSpLocks noChangeAspect="1"/>
              </p:cNvGrpSpPr>
              <p:nvPr/>
            </p:nvGrpSpPr>
            <p:grpSpPr>
              <a:xfrm>
                <a:off x="711200" y="1236705"/>
                <a:ext cx="4801619" cy="4367016"/>
                <a:chOff x="130036" y="965847"/>
                <a:chExt cx="5941915" cy="5404103"/>
              </a:xfrm>
            </p:grpSpPr>
            <p:pic>
              <p:nvPicPr>
                <p:cNvPr id="50" name="Picture 49">
                  <a:extLst>
                    <a:ext uri="{FF2B5EF4-FFF2-40B4-BE49-F238E27FC236}">
                      <a16:creationId xmlns:a16="http://schemas.microsoft.com/office/drawing/2014/main" id="{868C0CCE-D0CF-7749-8705-20593487852D}"/>
                    </a:ext>
                  </a:extLst>
                </p:cNvPr>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51" name="Picture 50">
                  <a:extLst>
                    <a:ext uri="{FF2B5EF4-FFF2-40B4-BE49-F238E27FC236}">
                      <a16:creationId xmlns:a16="http://schemas.microsoft.com/office/drawing/2014/main" id="{3D4C6DCC-FC6E-3741-97E1-E2D246BED357}"/>
                    </a:ext>
                  </a:extLst>
                </p:cNvPr>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6" y="2546145"/>
                  <a:ext cx="4149255" cy="3823805"/>
                </a:xfrm>
                <a:prstGeom prst="rect">
                  <a:avLst/>
                </a:prstGeom>
              </p:spPr>
            </p:pic>
            <p:pic>
              <p:nvPicPr>
                <p:cNvPr id="52" name="Picture 51">
                  <a:extLst>
                    <a:ext uri="{FF2B5EF4-FFF2-40B4-BE49-F238E27FC236}">
                      <a16:creationId xmlns:a16="http://schemas.microsoft.com/office/drawing/2014/main" id="{C08D80CC-6207-6C43-86F3-8531C23B51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141" y="1350855"/>
                  <a:ext cx="1135753" cy="1113038"/>
                </a:xfrm>
                <a:prstGeom prst="rect">
                  <a:avLst/>
                </a:prstGeom>
              </p:spPr>
            </p:pic>
            <p:pic>
              <p:nvPicPr>
                <p:cNvPr id="53" name="Picture 52">
                  <a:extLst>
                    <a:ext uri="{FF2B5EF4-FFF2-40B4-BE49-F238E27FC236}">
                      <a16:creationId xmlns:a16="http://schemas.microsoft.com/office/drawing/2014/main" id="{576288C9-CAD1-B54E-A564-488FFFF622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pic>
            <p:nvPicPr>
              <p:cNvPr id="49" name="Picture 48">
                <a:extLst>
                  <a:ext uri="{FF2B5EF4-FFF2-40B4-BE49-F238E27FC236}">
                    <a16:creationId xmlns:a16="http://schemas.microsoft.com/office/drawing/2014/main" id="{B098F22C-CB98-224E-87D7-A39C12E2A7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6673" y="1498747"/>
                <a:ext cx="917794" cy="899438"/>
              </a:xfrm>
              <a:prstGeom prst="rect">
                <a:avLst/>
              </a:prstGeom>
            </p:spPr>
          </p:pic>
        </p:grpSp>
        <p:sp>
          <p:nvSpPr>
            <p:cNvPr id="46" name="TextBox 45">
              <a:extLst>
                <a:ext uri="{FF2B5EF4-FFF2-40B4-BE49-F238E27FC236}">
                  <a16:creationId xmlns:a16="http://schemas.microsoft.com/office/drawing/2014/main" id="{988A9228-D05D-6344-AA1D-9A09685B4B48}"/>
                </a:ext>
              </a:extLst>
            </p:cNvPr>
            <p:cNvSpPr txBox="1"/>
            <p:nvPr/>
          </p:nvSpPr>
          <p:spPr>
            <a:xfrm>
              <a:off x="804354" y="2254271"/>
              <a:ext cx="1018094" cy="440257"/>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47" name="TextBox 46">
              <a:extLst>
                <a:ext uri="{FF2B5EF4-FFF2-40B4-BE49-F238E27FC236}">
                  <a16:creationId xmlns:a16="http://schemas.microsoft.com/office/drawing/2014/main" id="{5E49A89B-0FD2-504F-BE81-42F9A15FAF71}"/>
                </a:ext>
              </a:extLst>
            </p:cNvPr>
            <p:cNvSpPr txBox="1"/>
            <p:nvPr/>
          </p:nvSpPr>
          <p:spPr>
            <a:xfrm>
              <a:off x="4336034" y="2216418"/>
              <a:ext cx="1547249" cy="440257"/>
            </a:xfrm>
            <a:prstGeom prst="rect">
              <a:avLst/>
            </a:prstGeom>
            <a:noFill/>
          </p:spPr>
          <p:txBody>
            <a:bodyPr wrap="none" rtlCol="0">
              <a:spAutoFit/>
            </a:bodyPr>
            <a:lstStyle/>
            <a:p>
              <a:r>
                <a:rPr lang="en-US" sz="2000" dirty="0">
                  <a:latin typeface="Helvetica Neue" charset="0"/>
                  <a:ea typeface="Helvetica Neue" charset="0"/>
                  <a:cs typeface="Helvetica Neue" charset="0"/>
                </a:rPr>
                <a:t>Non-query</a:t>
              </a:r>
            </a:p>
          </p:txBody>
        </p:sp>
      </p:grpSp>
      <p:sp>
        <p:nvSpPr>
          <p:cNvPr id="6" name="TextBox 5">
            <a:extLst>
              <a:ext uri="{FF2B5EF4-FFF2-40B4-BE49-F238E27FC236}">
                <a16:creationId xmlns:a16="http://schemas.microsoft.com/office/drawing/2014/main" id="{A0BB6A42-82E6-AD44-B239-DF9A729DB93D}"/>
              </a:ext>
            </a:extLst>
          </p:cNvPr>
          <p:cNvSpPr txBox="1"/>
          <p:nvPr/>
        </p:nvSpPr>
        <p:spPr>
          <a:xfrm>
            <a:off x="1516284" y="196770"/>
            <a:ext cx="40748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a:t>
            </a:r>
          </a:p>
        </p:txBody>
      </p:sp>
      <p:sp>
        <p:nvSpPr>
          <p:cNvPr id="67" name="TextBox 66">
            <a:extLst>
              <a:ext uri="{FF2B5EF4-FFF2-40B4-BE49-F238E27FC236}">
                <a16:creationId xmlns:a16="http://schemas.microsoft.com/office/drawing/2014/main" id="{FACE6B01-E664-E24B-8B00-D1F6937AE47C}"/>
              </a:ext>
            </a:extLst>
          </p:cNvPr>
          <p:cNvSpPr txBox="1"/>
          <p:nvPr/>
        </p:nvSpPr>
        <p:spPr>
          <a:xfrm>
            <a:off x="2496274" y="210960"/>
            <a:ext cx="38985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a:t>
            </a:r>
          </a:p>
        </p:txBody>
      </p:sp>
      <p:sp>
        <p:nvSpPr>
          <p:cNvPr id="68" name="TextBox 67">
            <a:extLst>
              <a:ext uri="{FF2B5EF4-FFF2-40B4-BE49-F238E27FC236}">
                <a16:creationId xmlns:a16="http://schemas.microsoft.com/office/drawing/2014/main" id="{EE386812-D771-784D-A52C-BA7774C3C751}"/>
              </a:ext>
            </a:extLst>
          </p:cNvPr>
          <p:cNvSpPr txBox="1"/>
          <p:nvPr/>
        </p:nvSpPr>
        <p:spPr>
          <a:xfrm>
            <a:off x="4012956" y="196769"/>
            <a:ext cx="38985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a:t>
            </a:r>
          </a:p>
        </p:txBody>
      </p:sp>
    </p:spTree>
    <p:extLst>
      <p:ext uri="{BB962C8B-B14F-4D97-AF65-F5344CB8AC3E}">
        <p14:creationId xmlns:p14="http://schemas.microsoft.com/office/powerpoint/2010/main" val="426430204"/>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5075651-C861-C148-9A84-DE787F855837}"/>
              </a:ext>
            </a:extLst>
          </p:cNvPr>
          <p:cNvGrpSpPr>
            <a:grpSpLocks noChangeAspect="1"/>
          </p:cNvGrpSpPr>
          <p:nvPr/>
        </p:nvGrpSpPr>
        <p:grpSpPr>
          <a:xfrm>
            <a:off x="4612637" y="1066800"/>
            <a:ext cx="5406862" cy="4826237"/>
            <a:chOff x="476421" y="1066800"/>
            <a:chExt cx="5406862" cy="4826237"/>
          </a:xfrm>
        </p:grpSpPr>
        <p:grpSp>
          <p:nvGrpSpPr>
            <p:cNvPr id="5" name="Group 4"/>
            <p:cNvGrpSpPr>
              <a:grpSpLocks noChangeAspect="1"/>
            </p:cNvGrpSpPr>
            <p:nvPr/>
          </p:nvGrpSpPr>
          <p:grpSpPr>
            <a:xfrm>
              <a:off x="476421" y="1066800"/>
              <a:ext cx="5306541" cy="4826237"/>
              <a:chOff x="711200" y="1236705"/>
              <a:chExt cx="4801619" cy="4367016"/>
            </a:xfrm>
          </p:grpSpPr>
          <p:grpSp>
            <p:nvGrpSpPr>
              <p:cNvPr id="19" name="Group 18"/>
              <p:cNvGrpSpPr>
                <a:grpSpLocks noChangeAspect="1"/>
              </p:cNvGrpSpPr>
              <p:nvPr/>
            </p:nvGrpSpPr>
            <p:grpSpPr>
              <a:xfrm>
                <a:off x="711200" y="1236705"/>
                <a:ext cx="4801619" cy="4367016"/>
                <a:chOff x="130036" y="965847"/>
                <a:chExt cx="5941915"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6"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141" y="1350855"/>
                  <a:ext cx="1135753" cy="1113038"/>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6673" y="1498747"/>
                <a:ext cx="917794" cy="899438"/>
              </a:xfrm>
              <a:prstGeom prst="rect">
                <a:avLst/>
              </a:prstGeom>
            </p:spPr>
          </p:pic>
        </p:grpSp>
        <p:sp>
          <p:nvSpPr>
            <p:cNvPr id="23" name="TextBox 22">
              <a:extLst>
                <a:ext uri="{FF2B5EF4-FFF2-40B4-BE49-F238E27FC236}">
                  <a16:creationId xmlns:a16="http://schemas.microsoft.com/office/drawing/2014/main" id="{5FC9B725-2E0D-A243-A873-976940E039BA}"/>
                </a:ext>
              </a:extLst>
            </p:cNvPr>
            <p:cNvSpPr txBox="1"/>
            <p:nvPr/>
          </p:nvSpPr>
          <p:spPr>
            <a:xfrm>
              <a:off x="804354" y="2254271"/>
              <a:ext cx="1018094" cy="440257"/>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25" name="TextBox 24">
              <a:extLst>
                <a:ext uri="{FF2B5EF4-FFF2-40B4-BE49-F238E27FC236}">
                  <a16:creationId xmlns:a16="http://schemas.microsoft.com/office/drawing/2014/main" id="{A5119D45-7046-634D-A5D4-B9967F8DA255}"/>
                </a:ext>
              </a:extLst>
            </p:cNvPr>
            <p:cNvSpPr txBox="1"/>
            <p:nvPr/>
          </p:nvSpPr>
          <p:spPr>
            <a:xfrm>
              <a:off x="4336034" y="2216418"/>
              <a:ext cx="1547249" cy="440257"/>
            </a:xfrm>
            <a:prstGeom prst="rect">
              <a:avLst/>
            </a:prstGeom>
            <a:noFill/>
          </p:spPr>
          <p:txBody>
            <a:bodyPr wrap="none" rtlCol="0">
              <a:spAutoFit/>
            </a:bodyPr>
            <a:lstStyle/>
            <a:p>
              <a:r>
                <a:rPr lang="en-US" sz="2000" dirty="0">
                  <a:latin typeface="Helvetica Neue" charset="0"/>
                  <a:ea typeface="Helvetica Neue" charset="0"/>
                  <a:cs typeface="Helvetica Neue" charset="0"/>
                </a:rPr>
                <a:t>Non-query</a:t>
              </a:r>
            </a:p>
          </p:txBody>
        </p:sp>
      </p:grpSp>
      <p:grpSp>
        <p:nvGrpSpPr>
          <p:cNvPr id="17" name="Group 16">
            <a:extLst>
              <a:ext uri="{FF2B5EF4-FFF2-40B4-BE49-F238E27FC236}">
                <a16:creationId xmlns:a16="http://schemas.microsoft.com/office/drawing/2014/main" id="{932DCF59-7FC4-3B40-9525-20E87C007DAF}"/>
              </a:ext>
            </a:extLst>
          </p:cNvPr>
          <p:cNvGrpSpPr>
            <a:grpSpLocks noChangeAspect="1"/>
          </p:cNvGrpSpPr>
          <p:nvPr/>
        </p:nvGrpSpPr>
        <p:grpSpPr>
          <a:xfrm>
            <a:off x="996538" y="2254271"/>
            <a:ext cx="3252362" cy="2803201"/>
            <a:chOff x="1161668" y="1247518"/>
            <a:chExt cx="3252362" cy="2803201"/>
          </a:xfrm>
        </p:grpSpPr>
        <p:grpSp>
          <p:nvGrpSpPr>
            <p:cNvPr id="26" name="Group 25">
              <a:extLst>
                <a:ext uri="{FF2B5EF4-FFF2-40B4-BE49-F238E27FC236}">
                  <a16:creationId xmlns:a16="http://schemas.microsoft.com/office/drawing/2014/main" id="{ECC3C622-2DD8-2448-AC42-B5A73BF066BA}"/>
                </a:ext>
              </a:extLst>
            </p:cNvPr>
            <p:cNvGrpSpPr>
              <a:grpSpLocks noChangeAspect="1"/>
            </p:cNvGrpSpPr>
            <p:nvPr/>
          </p:nvGrpSpPr>
          <p:grpSpPr>
            <a:xfrm>
              <a:off x="1161668" y="1707090"/>
              <a:ext cx="3252362" cy="2106202"/>
              <a:chOff x="1989973" y="9053117"/>
              <a:chExt cx="4951218" cy="3206367"/>
            </a:xfrm>
          </p:grpSpPr>
          <p:pic>
            <p:nvPicPr>
              <p:cNvPr id="27" name="Picture 26">
                <a:extLst>
                  <a:ext uri="{FF2B5EF4-FFF2-40B4-BE49-F238E27FC236}">
                    <a16:creationId xmlns:a16="http://schemas.microsoft.com/office/drawing/2014/main" id="{755502F3-359F-134D-B9CF-8F4E73F6E0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29" name="TextBox 28">
                <a:extLst>
                  <a:ext uri="{FF2B5EF4-FFF2-40B4-BE49-F238E27FC236}">
                    <a16:creationId xmlns:a16="http://schemas.microsoft.com/office/drawing/2014/main" id="{94D1418B-0ABC-A645-AF02-00E1C710BD08}"/>
                  </a:ext>
                </a:extLst>
              </p:cNvPr>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30" name="TextBox 29">
                <a:extLst>
                  <a:ext uri="{FF2B5EF4-FFF2-40B4-BE49-F238E27FC236}">
                    <a16:creationId xmlns:a16="http://schemas.microsoft.com/office/drawing/2014/main" id="{F7F214ED-D9A4-284E-9F62-9003E85F8B55}"/>
                  </a:ext>
                </a:extLst>
              </p:cNvPr>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31" name="Straight Arrow Connector 30">
                <a:extLst>
                  <a:ext uri="{FF2B5EF4-FFF2-40B4-BE49-F238E27FC236}">
                    <a16:creationId xmlns:a16="http://schemas.microsoft.com/office/drawing/2014/main" id="{9F48EC9A-2F4B-7945-A12B-65D3C1207C77}"/>
                  </a:ext>
                </a:extLst>
              </p:cNvPr>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32" name="Straight Arrow Connector 31">
                <a:extLst>
                  <a:ext uri="{FF2B5EF4-FFF2-40B4-BE49-F238E27FC236}">
                    <a16:creationId xmlns:a16="http://schemas.microsoft.com/office/drawing/2014/main" id="{B7F1D34C-ADFB-4C44-921E-7661623C015B}"/>
                  </a:ext>
                </a:extLst>
              </p:cNvPr>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6A85E850-AF9F-AD4C-B088-3AA93B13F482}"/>
                  </a:ext>
                </a:extLst>
              </p:cNvPr>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44" name="TextBox 43">
              <a:extLst>
                <a:ext uri="{FF2B5EF4-FFF2-40B4-BE49-F238E27FC236}">
                  <a16:creationId xmlns:a16="http://schemas.microsoft.com/office/drawing/2014/main" id="{E182B9E6-173C-8B43-AC44-9800CCB53376}"/>
                </a:ext>
              </a:extLst>
            </p:cNvPr>
            <p:cNvSpPr txBox="1"/>
            <p:nvPr/>
          </p:nvSpPr>
          <p:spPr>
            <a:xfrm>
              <a:off x="3379139" y="3681387"/>
              <a:ext cx="1034891" cy="369332"/>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proteins</a:t>
              </a:r>
            </a:p>
          </p:txBody>
        </p:sp>
        <p:cxnSp>
          <p:nvCxnSpPr>
            <p:cNvPr id="45" name="Straight Arrow Connector 44">
              <a:extLst>
                <a:ext uri="{FF2B5EF4-FFF2-40B4-BE49-F238E27FC236}">
                  <a16:creationId xmlns:a16="http://schemas.microsoft.com/office/drawing/2014/main" id="{E77BA7F8-436E-FE43-A572-AA4665BF362B}"/>
                </a:ext>
              </a:extLst>
            </p:cNvPr>
            <p:cNvCxnSpPr>
              <a:cxnSpLocks/>
            </p:cNvCxnSpPr>
            <p:nvPr/>
          </p:nvCxnSpPr>
          <p:spPr>
            <a:xfrm flipH="1">
              <a:off x="2978311" y="1844044"/>
              <a:ext cx="105867" cy="812631"/>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46" name="Straight Arrow Connector 45">
              <a:extLst>
                <a:ext uri="{FF2B5EF4-FFF2-40B4-BE49-F238E27FC236}">
                  <a16:creationId xmlns:a16="http://schemas.microsoft.com/office/drawing/2014/main" id="{C8ACBE8A-30C9-D247-8F1A-6E7DF90455C6}"/>
                </a:ext>
              </a:extLst>
            </p:cNvPr>
            <p:cNvCxnSpPr>
              <a:cxnSpLocks/>
            </p:cNvCxnSpPr>
            <p:nvPr/>
          </p:nvCxnSpPr>
          <p:spPr>
            <a:xfrm flipH="1" flipV="1">
              <a:off x="3864685" y="3262255"/>
              <a:ext cx="179063" cy="380533"/>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2902150B-EEBC-9249-A38C-59BC1C894F7D}"/>
                </a:ext>
              </a:extLst>
            </p:cNvPr>
            <p:cNvSpPr txBox="1"/>
            <p:nvPr/>
          </p:nvSpPr>
          <p:spPr>
            <a:xfrm>
              <a:off x="2882061" y="1247518"/>
              <a:ext cx="1331161" cy="646331"/>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recognition </a:t>
              </a:r>
            </a:p>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a:t>
              </a:r>
            </a:p>
          </p:txBody>
        </p:sp>
        <p:cxnSp>
          <p:nvCxnSpPr>
            <p:cNvPr id="48" name="Straight Arrow Connector 47">
              <a:extLst>
                <a:ext uri="{FF2B5EF4-FFF2-40B4-BE49-F238E27FC236}">
                  <a16:creationId xmlns:a16="http://schemas.microsoft.com/office/drawing/2014/main" id="{C51CB836-8F24-3C43-A01D-AD16EE68DA0F}"/>
                </a:ext>
              </a:extLst>
            </p:cNvPr>
            <p:cNvCxnSpPr>
              <a:cxnSpLocks/>
            </p:cNvCxnSpPr>
            <p:nvPr/>
          </p:nvCxnSpPr>
          <p:spPr>
            <a:xfrm flipH="1" flipV="1">
              <a:off x="3242339" y="3257724"/>
              <a:ext cx="475380" cy="385064"/>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2943436914"/>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915760"/>
            <a:ext cx="7479273" cy="5277742"/>
          </a:xfrm>
          <a:prstGeom prst="rect">
            <a:avLst/>
          </a:prstGeom>
        </p:spPr>
      </p:pic>
      <p:sp>
        <p:nvSpPr>
          <p:cNvPr id="5" name="Title 1"/>
          <p:cNvSpPr>
            <a:spLocks noGrp="1"/>
          </p:cNvSpPr>
          <p:nvPr>
            <p:ph type="title"/>
          </p:nvPr>
        </p:nvSpPr>
        <p:spPr>
          <a:xfrm>
            <a:off x="956060" y="317578"/>
            <a:ext cx="4531360" cy="762000"/>
          </a:xfrm>
        </p:spPr>
        <p:txBody>
          <a:bodyPr/>
          <a:lstStyle/>
          <a:p>
            <a:r>
              <a:rPr lang="en-US" dirty="0">
                <a:latin typeface="Helvetica Neue" charset="0"/>
                <a:ea typeface="Helvetica Neue" charset="0"/>
                <a:cs typeface="Helvetica Neue" charset="0"/>
              </a:rPr>
              <a:t>Evaluating performance</a:t>
            </a: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Query</a:t>
            </a: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a:latin typeface="Helvetica Neue" charset="0"/>
                <a:ea typeface="Helvetica Neue" charset="0"/>
                <a:cs typeface="Helvetica Neue" charset="0"/>
              </a:rPr>
              <a:t>Positive set: known linear motif instances from ELM DB</a:t>
            </a:r>
          </a:p>
          <a:p>
            <a:pPr marL="342900" indent="-342900">
              <a:buFontTx/>
              <a:buChar char="-"/>
            </a:pPr>
            <a:r>
              <a:rPr lang="en-US" sz="2000" dirty="0">
                <a:latin typeface="Helvetica Neue" charset="0"/>
                <a:ea typeface="Helvetica Neue" charset="0"/>
                <a:cs typeface="Helvetica Neue" charset="0"/>
              </a:rPr>
              <a:t>Ligand-binding sites</a:t>
            </a:r>
          </a:p>
          <a:p>
            <a:pPr marL="342900" indent="-342900">
              <a:buFontTx/>
              <a:buChar char="-"/>
            </a:pPr>
            <a:r>
              <a:rPr lang="en-US" sz="2000" dirty="0">
                <a:latin typeface="Helvetica Neue" charset="0"/>
                <a:ea typeface="Helvetica Neue" charset="0"/>
                <a:cs typeface="Helvetica Neue" charset="0"/>
              </a:rPr>
              <a:t>Post-translational modification sites</a:t>
            </a:r>
          </a:p>
          <a:p>
            <a:endParaRPr lang="en-US" sz="5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Negative set: predicted AND NOT known motifs in the same proteins</a:t>
            </a: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527078975"/>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Pepsite</a:t>
            </a:r>
            <a:r>
              <a:rPr lang="en-US" dirty="0"/>
              <a:t> to rank motif-domain pairs</a:t>
            </a:r>
          </a:p>
        </p:txBody>
      </p:sp>
      <p:sp>
        <p:nvSpPr>
          <p:cNvPr id="3" name="TextBox 2"/>
          <p:cNvSpPr txBox="1"/>
          <p:nvPr/>
        </p:nvSpPr>
        <p:spPr>
          <a:xfrm>
            <a:off x="1029731" y="2496066"/>
            <a:ext cx="10552669" cy="1938992"/>
          </a:xfrm>
          <a:prstGeom prst="rect">
            <a:avLst/>
          </a:prstGeom>
          <a:noFill/>
        </p:spPr>
        <p:txBody>
          <a:bodyPr wrap="square" rtlCol="0">
            <a:spAutoFit/>
          </a:bodyPr>
          <a:lstStyle/>
          <a:p>
            <a:r>
              <a:rPr lang="en-US" b="1" dirty="0" err="1"/>
              <a:t>PepSite</a:t>
            </a:r>
            <a:r>
              <a:rPr lang="en-US" dirty="0"/>
              <a:t> can predict binding of a given peptide onto a protein structure, enabling users to better understand the details of the interaction of interest. </a:t>
            </a:r>
            <a:r>
              <a:rPr lang="en-US" b="1" dirty="0" err="1"/>
              <a:t>PepSite</a:t>
            </a:r>
            <a:r>
              <a:rPr lang="en-US" b="1" dirty="0"/>
              <a:t> 2</a:t>
            </a:r>
            <a:r>
              <a:rPr lang="en-US" dirty="0"/>
              <a:t> is a complete rewrite of the original software and can generate results in seconds instead of minutes or even hours. (The original server is </a:t>
            </a:r>
            <a:r>
              <a:rPr lang="en-US" dirty="0">
                <a:hlinkClick r:id="rId2"/>
              </a:rPr>
              <a:t>still available</a:t>
            </a:r>
            <a:r>
              <a:rPr lang="en-US" dirty="0"/>
              <a:t>.)</a:t>
            </a:r>
          </a:p>
        </p:txBody>
      </p:sp>
      <p:sp>
        <p:nvSpPr>
          <p:cNvPr id="4" name="TextBox 3"/>
          <p:cNvSpPr txBox="1"/>
          <p:nvPr/>
        </p:nvSpPr>
        <p:spPr>
          <a:xfrm>
            <a:off x="1742303" y="1309816"/>
            <a:ext cx="4121641" cy="461665"/>
          </a:xfrm>
          <a:prstGeom prst="rect">
            <a:avLst/>
          </a:prstGeom>
          <a:noFill/>
        </p:spPr>
        <p:txBody>
          <a:bodyPr wrap="none" rtlCol="0">
            <a:spAutoFit/>
          </a:bodyPr>
          <a:lstStyle/>
          <a:p>
            <a:r>
              <a:rPr lang="en-US" dirty="0"/>
              <a:t>http://pepsite2.russelllab.org/</a:t>
            </a:r>
          </a:p>
        </p:txBody>
      </p:sp>
    </p:spTree>
    <p:extLst>
      <p:ext uri="{BB962C8B-B14F-4D97-AF65-F5344CB8AC3E}">
        <p14:creationId xmlns:p14="http://schemas.microsoft.com/office/powerpoint/2010/main" val="1256938593"/>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1144016" y="225552"/>
            <a:ext cx="39034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a:t>Potential novel motifs </a:t>
            </a:r>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Helvetica Neue" charset="0"/>
                <a:ea typeface="Helvetica Neue" charset="0"/>
                <a:cs typeface="Helvetica Neue" charset="0"/>
              </a:rPr>
              <a:t>5</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579" y="1209294"/>
            <a:ext cx="5732057" cy="264007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50636" y="0"/>
            <a:ext cx="6169161" cy="6858000"/>
          </a:xfrm>
          <a:prstGeom prst="rect">
            <a:avLst/>
          </a:prstGeom>
        </p:spPr>
      </p:pic>
    </p:spTree>
    <p:extLst>
      <p:ext uri="{BB962C8B-B14F-4D97-AF65-F5344CB8AC3E}">
        <p14:creationId xmlns:p14="http://schemas.microsoft.com/office/powerpoint/2010/main" val="666828527"/>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Thank you for attention</a:t>
            </a:r>
          </a:p>
        </p:txBody>
      </p:sp>
      <p:sp>
        <p:nvSpPr>
          <p:cNvPr id="4" name="TextBox 3"/>
          <p:cNvSpPr txBox="1"/>
          <p:nvPr/>
        </p:nvSpPr>
        <p:spPr>
          <a:xfrm>
            <a:off x="3230880" y="1743456"/>
            <a:ext cx="5147563" cy="1323439"/>
          </a:xfrm>
          <a:prstGeom prst="rect">
            <a:avLst/>
          </a:prstGeom>
          <a:noFill/>
        </p:spPr>
        <p:txBody>
          <a:bodyPr wrap="none" rtlCol="0">
            <a:spAutoFit/>
          </a:bodyPr>
          <a:lstStyle/>
          <a:p>
            <a:r>
              <a:rPr lang="en-US" sz="8000" dirty="0"/>
              <a:t>questions?</a:t>
            </a:r>
          </a:p>
        </p:txBody>
      </p:sp>
    </p:spTree>
    <p:extLst>
      <p:ext uri="{BB962C8B-B14F-4D97-AF65-F5344CB8AC3E}">
        <p14:creationId xmlns:p14="http://schemas.microsoft.com/office/powerpoint/2010/main" val="815342844"/>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a:latin typeface="HelveticaNeueLT Pro 45 Lt" charset="0"/>
                <a:ea typeface="ＭＳ Ｐゴシック" charset="-128"/>
                <a:cs typeface="HelveticaNeueLT Pro 45 Lt" charset="0"/>
              </a:rPr>
              <a:t>Background</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0897"/>
          <a:stretch/>
        </p:blipFill>
        <p:spPr>
          <a:xfrm>
            <a:off x="2892459" y="1848945"/>
            <a:ext cx="9094095" cy="2261216"/>
          </a:xfrm>
          <a:prstGeom prst="rect">
            <a:avLst/>
          </a:prstGeom>
        </p:spPr>
      </p:pic>
      <p:sp>
        <p:nvSpPr>
          <p:cNvPr id="3" name="TextBox 2"/>
          <p:cNvSpPr txBox="1"/>
          <p:nvPr/>
        </p:nvSpPr>
        <p:spPr>
          <a:xfrm>
            <a:off x="4979698" y="4110161"/>
            <a:ext cx="4919616" cy="461665"/>
          </a:xfrm>
          <a:prstGeom prst="rect">
            <a:avLst/>
          </a:prstGeom>
          <a:noFill/>
        </p:spPr>
        <p:txBody>
          <a:bodyPr wrap="none" rtlCol="0">
            <a:spAutoFit/>
          </a:bodyPr>
          <a:lstStyle/>
          <a:p>
            <a:r>
              <a:rPr lang="nb-NO"/>
              <a:t>Good et al., 2011, PMID:21551057</a:t>
            </a:r>
            <a:endParaRPr lang="en-US" dirty="0"/>
          </a:p>
        </p:txBody>
      </p:sp>
      <p:sp>
        <p:nvSpPr>
          <p:cNvPr id="5" name="TextBox 4"/>
          <p:cNvSpPr txBox="1"/>
          <p:nvPr/>
        </p:nvSpPr>
        <p:spPr>
          <a:xfrm>
            <a:off x="3636532" y="1003476"/>
            <a:ext cx="7704270" cy="646331"/>
          </a:xfrm>
          <a:prstGeom prst="rect">
            <a:avLst/>
          </a:prstGeom>
          <a:noFill/>
        </p:spPr>
        <p:txBody>
          <a:bodyPr wrap="square" rtlCol="0">
            <a:spAutoFit/>
          </a:bodyPr>
          <a:lstStyle/>
          <a:p>
            <a:r>
              <a:rPr lang="en-US" sz="3600" dirty="0"/>
              <a:t>Viruses </a:t>
            </a:r>
            <a:r>
              <a:rPr lang="en-US" sz="3600" dirty="0" err="1"/>
              <a:t>convergently</a:t>
            </a:r>
            <a:r>
              <a:rPr lang="en-US" sz="3600" dirty="0"/>
              <a:t> evolve motifs</a:t>
            </a:r>
          </a:p>
        </p:txBody>
      </p:sp>
    </p:spTree>
    <p:extLst>
      <p:ext uri="{BB962C8B-B14F-4D97-AF65-F5344CB8AC3E}">
        <p14:creationId xmlns:p14="http://schemas.microsoft.com/office/powerpoint/2010/main" val="826247927"/>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a:latin typeface="HelveticaNeueLT Pro 45 Lt" charset="0"/>
                <a:ea typeface="ＭＳ Ｐゴシック" charset="-128"/>
                <a:cs typeface="HelveticaNeueLT Pro 45 Lt" charset="0"/>
              </a:rPr>
              <a:t>Our approach</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4"/>
          <a:stretch/>
        </p:blipFill>
        <p:spPr>
          <a:xfrm>
            <a:off x="4392270" y="1150609"/>
            <a:ext cx="7601527" cy="4716592"/>
          </a:xfrm>
          <a:prstGeom prst="rect">
            <a:avLst/>
          </a:prstGeom>
        </p:spPr>
      </p:pic>
      <p:sp>
        <p:nvSpPr>
          <p:cNvPr id="6" name="TextBox 5"/>
          <p:cNvSpPr txBox="1"/>
          <p:nvPr/>
        </p:nvSpPr>
        <p:spPr>
          <a:xfrm>
            <a:off x="335666" y="2650603"/>
            <a:ext cx="3865944" cy="2308324"/>
          </a:xfrm>
          <a:prstGeom prst="rect">
            <a:avLst/>
          </a:prstGeom>
          <a:noFill/>
        </p:spPr>
        <p:txBody>
          <a:bodyPr wrap="square" rtlCol="0">
            <a:spAutoFit/>
          </a:bodyPr>
          <a:lstStyle/>
          <a:p>
            <a:r>
              <a:rPr lang="en-US" sz="3600" dirty="0"/>
              <a:t>Increase the sensitivity by using human-viral interaction data</a:t>
            </a:r>
          </a:p>
        </p:txBody>
      </p:sp>
    </p:spTree>
    <p:extLst>
      <p:ext uri="{BB962C8B-B14F-4D97-AF65-F5344CB8AC3E}">
        <p14:creationId xmlns:p14="http://schemas.microsoft.com/office/powerpoint/2010/main" val="1517598131"/>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a:latin typeface="HelveticaNeueLT Pro 45 Lt" charset="0"/>
                <a:ea typeface="ＭＳ Ｐゴシック" charset="-128"/>
                <a:cs typeface="HelveticaNeueLT Pro 45 Lt" charset="0"/>
              </a:rPr>
              <a:t>The Pipeline</a:t>
            </a:r>
            <a:endParaRPr lang="x-none" altLang="x-none" dirty="0">
              <a:latin typeface="HelveticaNeueLT Pro 45 Lt" charset="0"/>
              <a:ea typeface="ＭＳ Ｐゴシック" charset="-128"/>
              <a:cs typeface="HelveticaNeueLT Pro 45 Lt" charset="0"/>
            </a:endParaRPr>
          </a:p>
        </p:txBody>
      </p:sp>
      <p:grpSp>
        <p:nvGrpSpPr>
          <p:cNvPr id="15" name="Group 14"/>
          <p:cNvGrpSpPr>
            <a:grpSpLocks noChangeAspect="1"/>
          </p:cNvGrpSpPr>
          <p:nvPr/>
        </p:nvGrpSpPr>
        <p:grpSpPr>
          <a:xfrm>
            <a:off x="3122565" y="963369"/>
            <a:ext cx="5052399" cy="889903"/>
            <a:chOff x="5285854" y="8132228"/>
            <a:chExt cx="6885528" cy="1212780"/>
          </a:xfrm>
        </p:grpSpPr>
        <p:grpSp>
          <p:nvGrpSpPr>
            <p:cNvPr id="16" name="Group 15"/>
            <p:cNvGrpSpPr/>
            <p:nvPr/>
          </p:nvGrpSpPr>
          <p:grpSpPr>
            <a:xfrm>
              <a:off x="6254616" y="8132228"/>
              <a:ext cx="5916766" cy="1212780"/>
              <a:chOff x="10214797" y="7613760"/>
              <a:chExt cx="5916766" cy="1212780"/>
            </a:xfrm>
          </p:grpSpPr>
          <p:sp>
            <p:nvSpPr>
              <p:cNvPr id="18" name="TextBox 17"/>
              <p:cNvSpPr txBox="1"/>
              <p:nvPr/>
            </p:nvSpPr>
            <p:spPr>
              <a:xfrm>
                <a:off x="10214797" y="7694342"/>
                <a:ext cx="3580005" cy="975135"/>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obtain protein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interaction data from</a:t>
                </a:r>
              </a:p>
            </p:txBody>
          </p:sp>
          <p:pic>
            <p:nvPicPr>
              <p:cNvPr id="19" name="Content Placeholder 1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4802" y="7613760"/>
                <a:ext cx="2336761" cy="1212780"/>
              </a:xfrm>
              <a:prstGeom prst="rect">
                <a:avLst/>
              </a:prstGeom>
            </p:spPr>
          </p:pic>
        </p:grpSp>
        <p:sp>
          <p:nvSpPr>
            <p:cNvPr id="17" name="Oval 16"/>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grpSp>
      <p:grpSp>
        <p:nvGrpSpPr>
          <p:cNvPr id="30" name="Group 29"/>
          <p:cNvGrpSpPr>
            <a:grpSpLocks noChangeAspect="1"/>
          </p:cNvGrpSpPr>
          <p:nvPr/>
        </p:nvGrpSpPr>
        <p:grpSpPr>
          <a:xfrm>
            <a:off x="652286" y="1816696"/>
            <a:ext cx="4626851" cy="1748995"/>
            <a:chOff x="6343042" y="10796637"/>
            <a:chExt cx="5815870" cy="2198454"/>
          </a:xfrm>
        </p:grpSpPr>
        <p:grpSp>
          <p:nvGrpSpPr>
            <p:cNvPr id="31" name="Group 30"/>
            <p:cNvGrpSpPr/>
            <p:nvPr/>
          </p:nvGrpSpPr>
          <p:grpSpPr>
            <a:xfrm>
              <a:off x="7336801" y="10796637"/>
              <a:ext cx="4822111" cy="2198454"/>
              <a:chOff x="1268811" y="12811572"/>
              <a:chExt cx="4822111" cy="2198454"/>
            </a:xfrm>
          </p:grpSpPr>
          <p:sp>
            <p:nvSpPr>
              <p:cNvPr id="33" name="TextBox 32"/>
              <p:cNvSpPr txBox="1"/>
              <p:nvPr/>
            </p:nvSpPr>
            <p:spPr>
              <a:xfrm>
                <a:off x="1268811" y="13733357"/>
                <a:ext cx="4822111" cy="127666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use                        to predict</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known domains (</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sequence signature</a:t>
                </a:r>
                <a:r>
                  <a:rPr lang="en-US" sz="2000" kern="0" dirty="0">
                    <a:solidFill>
                      <a:prstClr val="black"/>
                    </a:solidFill>
                    <a:latin typeface="Helvetica Neue" charset="0"/>
                    <a:ea typeface="Helvetica Neue" charset="0"/>
                    <a:cs typeface="Helvetica Neue" charset="0"/>
                  </a:rPr>
                  <a:t> match)</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4904" y="12811572"/>
                <a:ext cx="1892555" cy="1441947"/>
              </a:xfrm>
              <a:prstGeom prst="rect">
                <a:avLst/>
              </a:prstGeom>
            </p:spPr>
          </p:pic>
        </p:grpSp>
        <p:sp>
          <p:nvSpPr>
            <p:cNvPr id="32" name="Oval 31"/>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2</a:t>
              </a:r>
              <a:endParaRPr kumimoji="0" lang="en-US" sz="6000" b="0" i="0" u="none" strike="noStrike" kern="0" cap="none" spc="0" normalizeH="0" baseline="0" noProof="0" dirty="0">
                <a:ln>
                  <a:noFill/>
                </a:ln>
                <a:solidFill>
                  <a:prstClr val="white"/>
                </a:solidFill>
                <a:effectLst/>
                <a:uLnTx/>
                <a:uFillTx/>
                <a:latin typeface="Calibri"/>
                <a:ea typeface=""/>
                <a:cs typeface=""/>
              </a:endParaRPr>
            </a:p>
          </p:txBody>
        </p:sp>
      </p:grpSp>
      <p:grpSp>
        <p:nvGrpSpPr>
          <p:cNvPr id="41" name="Group 40"/>
          <p:cNvGrpSpPr>
            <a:grpSpLocks noChangeAspect="1"/>
          </p:cNvGrpSpPr>
          <p:nvPr/>
        </p:nvGrpSpPr>
        <p:grpSpPr>
          <a:xfrm>
            <a:off x="6034736" y="248181"/>
            <a:ext cx="6241729" cy="5156986"/>
            <a:chOff x="6256965" y="8604837"/>
            <a:chExt cx="8791516" cy="7263649"/>
          </a:xfrm>
        </p:grpSpPr>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1075" y="8604837"/>
              <a:ext cx="5797406" cy="7263649"/>
            </a:xfrm>
            <a:prstGeom prst="rect">
              <a:avLst/>
            </a:prstGeom>
          </p:spPr>
        </p:pic>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83650" y="12749267"/>
              <a:ext cx="1759305" cy="2489185"/>
            </a:xfrm>
            <a:prstGeom prst="rect">
              <a:avLst/>
            </a:prstGeom>
          </p:spPr>
        </p:pic>
        <p:grpSp>
          <p:nvGrpSpPr>
            <p:cNvPr id="44" name="Group 43"/>
            <p:cNvGrpSpPr/>
            <p:nvPr/>
          </p:nvGrpSpPr>
          <p:grpSpPr>
            <a:xfrm>
              <a:off x="6256965" y="11357217"/>
              <a:ext cx="5782203" cy="1430568"/>
              <a:chOff x="7781496" y="11546054"/>
              <a:chExt cx="5782203" cy="1430568"/>
            </a:xfrm>
          </p:grpSpPr>
          <p:sp>
            <p:nvSpPr>
              <p:cNvPr id="45" name="TextBox 44"/>
              <p:cNvSpPr txBox="1"/>
              <p:nvPr/>
            </p:nvSpPr>
            <p:spPr>
              <a:xfrm>
                <a:off x="8777930" y="11546054"/>
                <a:ext cx="4785769" cy="1430568"/>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estimate which</a:t>
                </a:r>
              </a:p>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 are enriched in the interaction</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 subnetwork </a:t>
                </a:r>
              </a:p>
            </p:txBody>
          </p:sp>
          <p:sp>
            <p:nvSpPr>
              <p:cNvPr id="46" name="Oval 45"/>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3</a:t>
                </a:r>
              </a:p>
            </p:txBody>
          </p:sp>
        </p:grpSp>
      </p:grpSp>
      <p:grpSp>
        <p:nvGrpSpPr>
          <p:cNvPr id="82" name="Group 81"/>
          <p:cNvGrpSpPr>
            <a:grpSpLocks noChangeAspect="1"/>
          </p:cNvGrpSpPr>
          <p:nvPr/>
        </p:nvGrpSpPr>
        <p:grpSpPr>
          <a:xfrm>
            <a:off x="3472848" y="3680705"/>
            <a:ext cx="4687622" cy="1071542"/>
            <a:chOff x="1538226" y="14271549"/>
            <a:chExt cx="6304044" cy="1435060"/>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5771" y="14271549"/>
              <a:ext cx="1311602" cy="1348754"/>
            </a:xfrm>
            <a:prstGeom prst="rect">
              <a:avLst/>
            </a:prstGeom>
          </p:spPr>
        </p:pic>
        <p:grpSp>
          <p:nvGrpSpPr>
            <p:cNvPr id="84" name="Group 83"/>
            <p:cNvGrpSpPr/>
            <p:nvPr/>
          </p:nvGrpSpPr>
          <p:grpSpPr>
            <a:xfrm>
              <a:off x="1538226" y="14346385"/>
              <a:ext cx="6304044" cy="1360224"/>
              <a:chOff x="2135193" y="14960815"/>
              <a:chExt cx="6304044" cy="1360224"/>
            </a:xfrm>
          </p:grpSpPr>
          <p:sp>
            <p:nvSpPr>
              <p:cNvPr id="85" name="TextBox 84"/>
              <p:cNvSpPr txBox="1"/>
              <p:nvPr/>
            </p:nvSpPr>
            <p:spPr>
              <a:xfrm>
                <a:off x="4633798" y="14960815"/>
                <a:ext cx="3805439" cy="1360224"/>
              </a:xfrm>
              <a:prstGeom prst="rect">
                <a:avLst/>
              </a:prstGeom>
              <a:solidFill>
                <a:srgbClr val="008CB5">
                  <a:alpha val="7843"/>
                </a:srgbClr>
              </a:solidFill>
              <a:ln>
                <a:noFill/>
              </a:ln>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use QSLIMFinder to discover linear motifs de-novo</a:t>
                </a:r>
              </a:p>
            </p:txBody>
          </p:sp>
          <p:sp>
            <p:nvSpPr>
              <p:cNvPr id="86" name="Oval 85"/>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4</a:t>
                </a:r>
              </a:p>
            </p:txBody>
          </p:sp>
        </p:grpSp>
      </p:grpSp>
      <p:grpSp>
        <p:nvGrpSpPr>
          <p:cNvPr id="96" name="Group 95"/>
          <p:cNvGrpSpPr>
            <a:grpSpLocks noChangeAspect="1"/>
          </p:cNvGrpSpPr>
          <p:nvPr/>
        </p:nvGrpSpPr>
        <p:grpSpPr>
          <a:xfrm>
            <a:off x="770361" y="5073952"/>
            <a:ext cx="5373585" cy="1015663"/>
            <a:chOff x="2403385" y="16367127"/>
            <a:chExt cx="7239863" cy="1368409"/>
          </a:xfrm>
        </p:grpSpPr>
        <p:sp>
          <p:nvSpPr>
            <p:cNvPr id="97" name="TextBox 96"/>
            <p:cNvSpPr txBox="1"/>
            <p:nvPr/>
          </p:nvSpPr>
          <p:spPr>
            <a:xfrm>
              <a:off x="3442038" y="16367127"/>
              <a:ext cx="6201210" cy="136840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Benchmark</a:t>
              </a: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 based on known instances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and regions necessary to interact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noProof="0" dirty="0">
                  <a:ln>
                    <a:noFill/>
                  </a:ln>
                  <a:solidFill>
                    <a:prstClr val="black"/>
                  </a:solidFill>
                  <a:effectLst/>
                  <a:uLnTx/>
                  <a:uFillTx/>
                  <a:latin typeface="Helvetica Neue" charset="0"/>
                  <a:ea typeface="Helvetica Neue" charset="0"/>
                  <a:cs typeface="Helvetica Neue" charset="0"/>
                </a:rPr>
                <a:t>and </a:t>
              </a:r>
              <a:r>
                <a:rPr lang="en-US" sz="2000" kern="0" dirty="0">
                  <a:solidFill>
                    <a:prstClr val="black"/>
                  </a:solidFill>
                  <a:latin typeface="Helvetica Neue" charset="0"/>
                  <a:ea typeface="Helvetica Neue" charset="0"/>
                  <a:cs typeface="Helvetica Neue" charset="0"/>
                </a:rPr>
                <a:t>c</a:t>
              </a:r>
              <a:r>
                <a:rPr kumimoji="0" lang="en-US" sz="2000" b="0" i="0" u="none" strike="noStrike" kern="0" cap="none" spc="0" normalizeH="0" baseline="0" noProof="0" dirty="0" err="1">
                  <a:ln>
                    <a:noFill/>
                  </a:ln>
                  <a:solidFill>
                    <a:prstClr val="black"/>
                  </a:solidFill>
                  <a:effectLst/>
                  <a:uLnTx/>
                  <a:uFillTx/>
                  <a:latin typeface="Helvetica Neue" charset="0"/>
                  <a:ea typeface="Helvetica Neue" charset="0"/>
                  <a:cs typeface="Helvetica Neue" charset="0"/>
                </a:rPr>
                <a:t>ombine</a:t>
              </a: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 domain-motif pairs</a:t>
              </a:r>
            </a:p>
          </p:txBody>
        </p:sp>
        <p:sp>
          <p:nvSpPr>
            <p:cNvPr id="98" name="Oval 97"/>
            <p:cNvSpPr/>
            <p:nvPr/>
          </p:nvSpPr>
          <p:spPr>
            <a:xfrm>
              <a:off x="2403385" y="16599533"/>
              <a:ext cx="903599" cy="903599"/>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5</a:t>
              </a:r>
            </a:p>
          </p:txBody>
        </p:sp>
      </p:grpSp>
      <p:grpSp>
        <p:nvGrpSpPr>
          <p:cNvPr id="102" name="Group 101"/>
          <p:cNvGrpSpPr>
            <a:grpSpLocks noChangeAspect="1"/>
          </p:cNvGrpSpPr>
          <p:nvPr/>
        </p:nvGrpSpPr>
        <p:grpSpPr>
          <a:xfrm>
            <a:off x="6274463" y="4896183"/>
            <a:ext cx="2800585" cy="1223525"/>
            <a:chOff x="3672609" y="17131130"/>
            <a:chExt cx="4136535" cy="1807177"/>
          </a:xfrm>
        </p:grpSpPr>
        <p:pic>
          <p:nvPicPr>
            <p:cNvPr id="103" name="Picture 10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02807" y="17131130"/>
              <a:ext cx="3106337" cy="1807177"/>
            </a:xfrm>
            <a:prstGeom prst="rect">
              <a:avLst/>
            </a:prstGeom>
          </p:spPr>
        </p:pic>
        <p:pic>
          <p:nvPicPr>
            <p:cNvPr id="104" name="Picture 10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2609" y="17535395"/>
              <a:ext cx="960977" cy="1360084"/>
            </a:xfrm>
            <a:prstGeom prst="rect">
              <a:avLst/>
            </a:prstGeom>
          </p:spPr>
        </p:pic>
      </p:gr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232" y="304800"/>
            <a:ext cx="3514826" cy="762000"/>
          </a:xfrm>
        </p:spPr>
        <p:txBody>
          <a:bodyPr/>
          <a:lstStyle/>
          <a:p>
            <a:r>
              <a:rPr lang="en-US" dirty="0">
                <a:latin typeface="Helvetica Neue" charset="0"/>
                <a:ea typeface="Helvetica Neue" charset="0"/>
                <a:cs typeface="Helvetica Neue" charset="0"/>
              </a:rPr>
              <a:t>Interaction dataset</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7232" y="1066800"/>
            <a:ext cx="1003300" cy="1651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232" y="2947924"/>
            <a:ext cx="1270000" cy="1244600"/>
          </a:xfrm>
          <a:prstGeom prst="rect">
            <a:avLst/>
          </a:prstGeom>
        </p:spPr>
      </p:pic>
      <p:sp>
        <p:nvSpPr>
          <p:cNvPr id="8" name="TextBox 7"/>
          <p:cNvSpPr txBox="1"/>
          <p:nvPr/>
        </p:nvSpPr>
        <p:spPr>
          <a:xfrm>
            <a:off x="1584614" y="3339391"/>
            <a:ext cx="1880643" cy="461665"/>
          </a:xfrm>
          <a:prstGeom prst="rect">
            <a:avLst/>
          </a:prstGeom>
          <a:noFill/>
        </p:spPr>
        <p:txBody>
          <a:bodyPr wrap="none" rtlCol="0">
            <a:spAutoFit/>
          </a:bodyPr>
          <a:lstStyle/>
          <a:p>
            <a:r>
              <a:rPr lang="en-US" dirty="0">
                <a:latin typeface="Helvetica Neue" charset="0"/>
                <a:ea typeface="Helvetica Neue" charset="0"/>
                <a:cs typeface="Helvetica Neue" charset="0"/>
              </a:rPr>
              <a:t>887 proteins</a:t>
            </a:r>
          </a:p>
        </p:txBody>
      </p:sp>
      <p:sp>
        <p:nvSpPr>
          <p:cNvPr id="9" name="TextBox 8"/>
          <p:cNvSpPr txBox="1"/>
          <p:nvPr/>
        </p:nvSpPr>
        <p:spPr>
          <a:xfrm>
            <a:off x="1876605" y="1688391"/>
            <a:ext cx="2052165" cy="461665"/>
          </a:xfrm>
          <a:prstGeom prst="rect">
            <a:avLst/>
          </a:prstGeom>
          <a:noFill/>
        </p:spPr>
        <p:txBody>
          <a:bodyPr wrap="none" rtlCol="0">
            <a:spAutoFit/>
          </a:bodyPr>
          <a:lstStyle/>
          <a:p>
            <a:r>
              <a:rPr lang="en-US" dirty="0">
                <a:latin typeface="Helvetica Neue" charset="0"/>
                <a:ea typeface="Helvetica Neue" charset="0"/>
                <a:cs typeface="Helvetica Neue" charset="0"/>
              </a:rPr>
              <a:t>4538 proteins</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6026" y="1688390"/>
            <a:ext cx="782200" cy="1287165"/>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2191" y="1919223"/>
            <a:ext cx="976946" cy="957407"/>
          </a:xfrm>
          <a:prstGeom prst="rect">
            <a:avLst/>
          </a:prstGeom>
        </p:spPr>
      </p:pic>
      <p:sp>
        <p:nvSpPr>
          <p:cNvPr id="3" name="TextBox 2"/>
          <p:cNvSpPr txBox="1"/>
          <p:nvPr/>
        </p:nvSpPr>
        <p:spPr>
          <a:xfrm>
            <a:off x="3608568" y="2947924"/>
            <a:ext cx="3302507" cy="461665"/>
          </a:xfrm>
          <a:prstGeom prst="rect">
            <a:avLst/>
          </a:prstGeom>
          <a:noFill/>
        </p:spPr>
        <p:txBody>
          <a:bodyPr wrap="none" rtlCol="0">
            <a:spAutoFit/>
          </a:bodyPr>
          <a:lstStyle/>
          <a:p>
            <a:r>
              <a:rPr lang="en-US" dirty="0">
                <a:latin typeface="Helvetica Neue" charset="0"/>
                <a:ea typeface="Helvetica Neue" charset="0"/>
                <a:cs typeface="Helvetica Neue" charset="0"/>
              </a:rPr>
              <a:t>14505 </a:t>
            </a:r>
            <a:r>
              <a:rPr lang="en-US">
                <a:latin typeface="Helvetica Neue" charset="0"/>
                <a:ea typeface="Helvetica Neue" charset="0"/>
                <a:cs typeface="Helvetica Neue" charset="0"/>
              </a:rPr>
              <a:t>interacting pairs</a:t>
            </a:r>
          </a:p>
        </p:txBody>
      </p:sp>
      <p:sp>
        <p:nvSpPr>
          <p:cNvPr id="4" name="TextBox 3"/>
          <p:cNvSpPr txBox="1"/>
          <p:nvPr/>
        </p:nvSpPr>
        <p:spPr>
          <a:xfrm>
            <a:off x="4837560" y="747829"/>
            <a:ext cx="1686680" cy="461665"/>
          </a:xfrm>
          <a:prstGeom prst="rect">
            <a:avLst/>
          </a:prstGeom>
          <a:noFill/>
        </p:spPr>
        <p:txBody>
          <a:bodyPr wrap="none" rtlCol="0">
            <a:spAutoFit/>
          </a:bodyPr>
          <a:lstStyle/>
          <a:p>
            <a:r>
              <a:rPr lang="en-US" b="1" dirty="0">
                <a:latin typeface="Helvetica Neue" charset="0"/>
                <a:ea typeface="Helvetica Neue" charset="0"/>
                <a:cs typeface="Helvetica Neue" charset="0"/>
              </a:rPr>
              <a:t>Full </a:t>
            </a:r>
            <a:r>
              <a:rPr lang="en-US" b="1" dirty="0" err="1">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cxnSp>
        <p:nvCxnSpPr>
          <p:cNvPr id="12" name="Straight Arrow Connector 11"/>
          <p:cNvCxnSpPr/>
          <p:nvPr/>
        </p:nvCxnSpPr>
        <p:spPr bwMode="auto">
          <a:xfrm>
            <a:off x="1970532" y="2243328"/>
            <a:ext cx="1958238" cy="47447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flipV="1">
            <a:off x="1578675" y="2876630"/>
            <a:ext cx="2350095" cy="458897"/>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95798" y="1006909"/>
            <a:ext cx="1003300" cy="1651000"/>
          </a:xfrm>
          <a:prstGeom prst="rect">
            <a:avLst/>
          </a:prstGeom>
        </p:spPr>
      </p:pic>
      <p:sp>
        <p:nvSpPr>
          <p:cNvPr id="16" name="TextBox 15"/>
          <p:cNvSpPr txBox="1"/>
          <p:nvPr/>
        </p:nvSpPr>
        <p:spPr>
          <a:xfrm>
            <a:off x="7634530" y="1580292"/>
            <a:ext cx="2239011" cy="461665"/>
          </a:xfrm>
          <a:prstGeom prst="rect">
            <a:avLst/>
          </a:prstGeom>
          <a:noFill/>
        </p:spPr>
        <p:txBody>
          <a:bodyPr wrap="none" rtlCol="0">
            <a:spAutoFit/>
          </a:bodyPr>
          <a:lstStyle/>
          <a:p>
            <a:r>
              <a:rPr lang="en-US">
                <a:latin typeface="Helvetica Neue" charset="0"/>
                <a:ea typeface="Helvetica Neue" charset="0"/>
                <a:cs typeface="Helvetica Neue" charset="0"/>
              </a:rPr>
              <a:t>19399 proteins</a:t>
            </a:r>
            <a:endParaRPr lang="en-US" dirty="0">
              <a:latin typeface="Helvetica Neue" charset="0"/>
              <a:ea typeface="Helvetica Neue" charset="0"/>
              <a:cs typeface="Helvetica Neue" charset="0"/>
            </a:endParaRPr>
          </a:p>
        </p:txBody>
      </p:sp>
      <p:cxnSp>
        <p:nvCxnSpPr>
          <p:cNvPr id="17" name="Straight Arrow Connector 16"/>
          <p:cNvCxnSpPr/>
          <p:nvPr/>
        </p:nvCxnSpPr>
        <p:spPr bwMode="auto">
          <a:xfrm>
            <a:off x="7781601" y="211333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32529" y="2509767"/>
            <a:ext cx="782200" cy="1287165"/>
          </a:xfrm>
          <a:prstGeom prst="rect">
            <a:avLst/>
          </a:prstGeom>
        </p:spPr>
      </p:pic>
      <p:sp>
        <p:nvSpPr>
          <p:cNvPr id="21" name="TextBox 20"/>
          <p:cNvSpPr txBox="1"/>
          <p:nvPr/>
        </p:nvSpPr>
        <p:spPr>
          <a:xfrm>
            <a:off x="8541919" y="3722697"/>
            <a:ext cx="3504486" cy="461665"/>
          </a:xfrm>
          <a:prstGeom prst="rect">
            <a:avLst/>
          </a:prstGeom>
          <a:noFill/>
        </p:spPr>
        <p:txBody>
          <a:bodyPr wrap="none" rtlCol="0">
            <a:spAutoFit/>
          </a:bodyPr>
          <a:lstStyle/>
          <a:p>
            <a:r>
              <a:rPr lang="en-US">
                <a:latin typeface="Helvetica Neue" charset="0"/>
                <a:ea typeface="Helvetica Neue" charset="0"/>
                <a:cs typeface="Helvetica Neue" charset="0"/>
              </a:rPr>
              <a:t>155702 interacting </a:t>
            </a:r>
            <a:r>
              <a:rPr lang="en-US" dirty="0">
                <a:latin typeface="Helvetica Neue" charset="0"/>
                <a:ea typeface="Helvetica Neue" charset="0"/>
                <a:cs typeface="Helvetica Neue" charset="0"/>
              </a:rPr>
              <a:t>pairs</a:t>
            </a: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83953" y="2513891"/>
            <a:ext cx="782200" cy="1287165"/>
          </a:xfrm>
          <a:prstGeom prst="rect">
            <a:avLst/>
          </a:prstGeom>
        </p:spPr>
      </p:pic>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76383" y="3413453"/>
            <a:ext cx="2735986" cy="2732298"/>
          </a:xfrm>
          <a:prstGeom prst="rect">
            <a:avLst/>
          </a:prstGeom>
        </p:spPr>
      </p:pic>
      <p:sp>
        <p:nvSpPr>
          <p:cNvPr id="29" name="Oval 28"/>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462857738"/>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837560" y="747829"/>
            <a:ext cx="1686680" cy="461665"/>
          </a:xfrm>
          <a:prstGeom prst="rect">
            <a:avLst/>
          </a:prstGeom>
          <a:noFill/>
        </p:spPr>
        <p:txBody>
          <a:bodyPr wrap="none" rtlCol="0">
            <a:spAutoFit/>
          </a:bodyPr>
          <a:lstStyle/>
          <a:p>
            <a:r>
              <a:rPr lang="en-US" b="1" dirty="0">
                <a:latin typeface="Helvetica Neue" charset="0"/>
                <a:ea typeface="Helvetica Neue" charset="0"/>
                <a:cs typeface="Helvetica Neue" charset="0"/>
              </a:rPr>
              <a:t>Full </a:t>
            </a:r>
            <a:r>
              <a:rPr lang="en-US" b="1" dirty="0" err="1">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4501" y="1209494"/>
            <a:ext cx="7152651" cy="4903658"/>
          </a:xfrm>
          <a:prstGeom prst="rect">
            <a:avLst/>
          </a:prstGeom>
        </p:spPr>
      </p:pic>
      <p:sp>
        <p:nvSpPr>
          <p:cNvPr id="23"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24" name="Oval 23"/>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048522048"/>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25841" y="1504257"/>
            <a:ext cx="4131259" cy="830997"/>
          </a:xfrm>
          <a:prstGeom prst="rect">
            <a:avLst/>
          </a:prstGeom>
          <a:noFill/>
        </p:spPr>
        <p:txBody>
          <a:bodyPr wrap="none" rtlCol="0">
            <a:spAutoFit/>
          </a:bodyPr>
          <a:lstStyle/>
          <a:p>
            <a:r>
              <a:rPr lang="en-US" b="1" dirty="0">
                <a:latin typeface="Helvetica Neue" charset="0"/>
                <a:ea typeface="Helvetica Neue" charset="0"/>
                <a:cs typeface="Helvetica Neue" charset="0"/>
              </a:rPr>
              <a:t>Marc Vidal data - Y2H, </a:t>
            </a:r>
          </a:p>
          <a:p>
            <a:r>
              <a:rPr lang="en-US" dirty="0">
                <a:latin typeface="Helvetica Neue" charset="0"/>
                <a:ea typeface="Helvetica Neue" charset="0"/>
                <a:cs typeface="Helvetica Neue" charset="0"/>
              </a:rPr>
              <a:t>Rolland, 2014 + unpublished</a:t>
            </a: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93590" y="1860349"/>
            <a:ext cx="1003300" cy="1651000"/>
          </a:xfrm>
          <a:prstGeom prst="rect">
            <a:avLst/>
          </a:prstGeom>
        </p:spPr>
      </p:pic>
      <p:sp>
        <p:nvSpPr>
          <p:cNvPr id="16" name="TextBox 15"/>
          <p:cNvSpPr txBox="1"/>
          <p:nvPr/>
        </p:nvSpPr>
        <p:spPr>
          <a:xfrm>
            <a:off x="6732322" y="2433732"/>
            <a:ext cx="2067489" cy="461665"/>
          </a:xfrm>
          <a:prstGeom prst="rect">
            <a:avLst/>
          </a:prstGeom>
          <a:noFill/>
        </p:spPr>
        <p:txBody>
          <a:bodyPr wrap="none" rtlCol="0">
            <a:spAutoFit/>
          </a:bodyPr>
          <a:lstStyle/>
          <a:p>
            <a:r>
              <a:rPr lang="en-US" dirty="0">
                <a:latin typeface="Helvetica Neue" charset="0"/>
                <a:ea typeface="Helvetica Neue" charset="0"/>
                <a:cs typeface="Helvetica Neue" charset="0"/>
              </a:rPr>
              <a:t>8639 proteins</a:t>
            </a:r>
          </a:p>
        </p:txBody>
      </p:sp>
      <p:cxnSp>
        <p:nvCxnSpPr>
          <p:cNvPr id="17" name="Straight Arrow Connector 16"/>
          <p:cNvCxnSpPr/>
          <p:nvPr/>
        </p:nvCxnSpPr>
        <p:spPr bwMode="auto">
          <a:xfrm>
            <a:off x="6879393"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0321" y="3363207"/>
            <a:ext cx="782200" cy="1287165"/>
          </a:xfrm>
          <a:prstGeom prst="rect">
            <a:avLst/>
          </a:prstGeom>
        </p:spPr>
      </p:pic>
      <p:sp>
        <p:nvSpPr>
          <p:cNvPr id="21" name="TextBox 20"/>
          <p:cNvSpPr txBox="1"/>
          <p:nvPr/>
        </p:nvSpPr>
        <p:spPr>
          <a:xfrm>
            <a:off x="7639711" y="4576137"/>
            <a:ext cx="3332964" cy="461665"/>
          </a:xfrm>
          <a:prstGeom prst="rect">
            <a:avLst/>
          </a:prstGeom>
          <a:noFill/>
        </p:spPr>
        <p:txBody>
          <a:bodyPr wrap="none" rtlCol="0">
            <a:spAutoFit/>
          </a:bodyPr>
          <a:lstStyle/>
          <a:p>
            <a:r>
              <a:rPr lang="en-US" dirty="0">
                <a:latin typeface="Helvetica Neue" charset="0"/>
                <a:ea typeface="Helvetica Neue" charset="0"/>
                <a:cs typeface="Helvetica Neue" charset="0"/>
              </a:rPr>
              <a:t>44764 interacting pairs</a:t>
            </a:r>
          </a:p>
        </p:txBody>
      </p:sp>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81745" y="3367331"/>
            <a:ext cx="782200" cy="1287165"/>
          </a:xfrm>
          <a:prstGeom prst="rect">
            <a:avLst/>
          </a:prstGeom>
        </p:spPr>
      </p:pic>
      <p:sp>
        <p:nvSpPr>
          <p:cNvPr id="20" name="TextBox 19"/>
          <p:cNvSpPr txBox="1"/>
          <p:nvPr/>
        </p:nvSpPr>
        <p:spPr>
          <a:xfrm>
            <a:off x="2018011" y="1193040"/>
            <a:ext cx="3167055" cy="1200329"/>
          </a:xfrm>
          <a:prstGeom prst="rect">
            <a:avLst/>
          </a:prstGeom>
          <a:noFill/>
        </p:spPr>
        <p:txBody>
          <a:bodyPr wrap="square" rtlCol="0">
            <a:spAutoFit/>
          </a:bodyPr>
          <a:lstStyle/>
          <a:p>
            <a:r>
              <a:rPr lang="en-US" b="1" dirty="0">
                <a:latin typeface="Helvetica Neue" charset="0"/>
                <a:ea typeface="Helvetica Neue" charset="0"/>
                <a:cs typeface="Helvetica Neue" charset="0"/>
              </a:rPr>
              <a:t>Matthias Mann data - AP-MS, HeLa</a:t>
            </a:r>
          </a:p>
          <a:p>
            <a:r>
              <a:rPr lang="en-US" dirty="0">
                <a:latin typeface="Helvetica Neue" charset="0"/>
                <a:ea typeface="Helvetica Neue" charset="0"/>
                <a:cs typeface="Helvetica Neue" charset="0"/>
              </a:rPr>
              <a:t>Hein, 2015</a:t>
            </a: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4712" y="1860349"/>
            <a:ext cx="1003300" cy="1651000"/>
          </a:xfrm>
          <a:prstGeom prst="rect">
            <a:avLst/>
          </a:prstGeom>
        </p:spPr>
      </p:pic>
      <p:sp>
        <p:nvSpPr>
          <p:cNvPr id="24" name="TextBox 23"/>
          <p:cNvSpPr txBox="1"/>
          <p:nvPr/>
        </p:nvSpPr>
        <p:spPr>
          <a:xfrm>
            <a:off x="1853444" y="2433732"/>
            <a:ext cx="2067489" cy="461665"/>
          </a:xfrm>
          <a:prstGeom prst="rect">
            <a:avLst/>
          </a:prstGeom>
          <a:noFill/>
        </p:spPr>
        <p:txBody>
          <a:bodyPr wrap="none" rtlCol="0">
            <a:spAutoFit/>
          </a:bodyPr>
          <a:lstStyle/>
          <a:p>
            <a:r>
              <a:rPr lang="en-US" dirty="0">
                <a:latin typeface="Helvetica Neue" charset="0"/>
                <a:ea typeface="Helvetica Neue" charset="0"/>
                <a:cs typeface="Helvetica Neue" charset="0"/>
              </a:rPr>
              <a:t>4952 proteins</a:t>
            </a:r>
          </a:p>
        </p:txBody>
      </p:sp>
      <p:cxnSp>
        <p:nvCxnSpPr>
          <p:cNvPr id="25" name="Straight Arrow Connector 24"/>
          <p:cNvCxnSpPr/>
          <p:nvPr/>
        </p:nvCxnSpPr>
        <p:spPr bwMode="auto">
          <a:xfrm>
            <a:off x="2000515"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443" y="3363207"/>
            <a:ext cx="782200" cy="1287165"/>
          </a:xfrm>
          <a:prstGeom prst="rect">
            <a:avLst/>
          </a:prstGeom>
        </p:spPr>
      </p:pic>
      <p:sp>
        <p:nvSpPr>
          <p:cNvPr id="28" name="TextBox 27"/>
          <p:cNvSpPr txBox="1"/>
          <p:nvPr/>
        </p:nvSpPr>
        <p:spPr>
          <a:xfrm>
            <a:off x="2760833" y="4576137"/>
            <a:ext cx="3332964" cy="461665"/>
          </a:xfrm>
          <a:prstGeom prst="rect">
            <a:avLst/>
          </a:prstGeom>
          <a:noFill/>
        </p:spPr>
        <p:txBody>
          <a:bodyPr wrap="none" rtlCol="0">
            <a:spAutoFit/>
          </a:bodyPr>
          <a:lstStyle/>
          <a:p>
            <a:r>
              <a:rPr lang="en-US" dirty="0">
                <a:latin typeface="Helvetica Neue" charset="0"/>
                <a:ea typeface="Helvetica Neue" charset="0"/>
                <a:cs typeface="Helvetica Neue" charset="0"/>
              </a:rPr>
              <a:t>15601 interacting pairs</a:t>
            </a: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2867" y="3367331"/>
            <a:ext cx="782200" cy="1287165"/>
          </a:xfrm>
          <a:prstGeom prst="rect">
            <a:avLst/>
          </a:prstGeom>
        </p:spPr>
      </p:pic>
      <p:sp>
        <p:nvSpPr>
          <p:cNvPr id="30" name="Title 1"/>
          <p:cNvSpPr>
            <a:spLocks noGrp="1"/>
          </p:cNvSpPr>
          <p:nvPr>
            <p:ph type="title"/>
          </p:nvPr>
        </p:nvSpPr>
        <p:spPr>
          <a:xfrm>
            <a:off x="967232" y="304800"/>
            <a:ext cx="3514826" cy="762000"/>
          </a:xfrm>
        </p:spPr>
        <p:txBody>
          <a:bodyPr/>
          <a:lstStyle/>
          <a:p>
            <a:r>
              <a:rPr lang="en-US" dirty="0">
                <a:latin typeface="Helvetica Neue" charset="0"/>
                <a:ea typeface="Helvetica Neue" charset="0"/>
                <a:cs typeface="Helvetica Neue" charset="0"/>
              </a:rPr>
              <a:t>Interaction dataset</a:t>
            </a:r>
          </a:p>
        </p:txBody>
      </p:sp>
      <p:sp>
        <p:nvSpPr>
          <p:cNvPr id="31" name="Oval 30"/>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291068930"/>
      </p:ext>
    </p:extLst>
  </p:cSld>
  <p:clrMapOvr>
    <a:masterClrMapping/>
  </p:clrMapOvr>
  <p:transition>
    <p:cut/>
  </p:transition>
</p:sld>
</file>

<file path=ppt/theme/theme1.xml><?xml version="1.0" encoding="utf-8"?>
<a:theme xmlns:a="http://schemas.openxmlformats.org/drawingml/2006/main" name="EMBL-EBI_slide_template_July_2015">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5C6ED9C1-695C-A049-8DEA-21EFD7BDF6B0}"/>
    </a:ext>
  </a:extLst>
</a:theme>
</file>

<file path=ppt/theme/theme2.xml><?xml version="1.0" encoding="utf-8"?>
<a:theme xmlns:a="http://schemas.openxmlformats.org/drawingml/2006/main" name="1_Leere Präsentation">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E2383BB3-883D-CA46-8288-92E9C5732C9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EMBL-EBI_slide_template_widescreen_2017</Template>
  <TotalTime>8901</TotalTime>
  <Words>1118</Words>
  <Application>Microsoft Macintosh PowerPoint</Application>
  <PresentationFormat>Widescreen</PresentationFormat>
  <Paragraphs>260</Paragraphs>
  <Slides>35</Slides>
  <Notes>7</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ＭＳ Ｐゴシック</vt:lpstr>
      <vt:lpstr>Arial</vt:lpstr>
      <vt:lpstr>Calibri</vt:lpstr>
      <vt:lpstr>Helvetica Neue</vt:lpstr>
      <vt:lpstr>HelveticaNeueLT Pro 35 Th</vt:lpstr>
      <vt:lpstr>HelveticaNeueLT Pro 45 Lt</vt:lpstr>
      <vt:lpstr>Times</vt:lpstr>
      <vt:lpstr>Times New Roman</vt:lpstr>
      <vt:lpstr>EMBL-EBI_slide_template_July_2015</vt:lpstr>
      <vt:lpstr>1_Leere Präsentation</vt:lpstr>
      <vt:lpstr>Identifying novel functional linear motifs using host-viral protein interactions and the principle of convergent evolution</vt:lpstr>
      <vt:lpstr>Background</vt:lpstr>
      <vt:lpstr>Background</vt:lpstr>
      <vt:lpstr>Background</vt:lpstr>
      <vt:lpstr>Our approach</vt:lpstr>
      <vt:lpstr>The Pipeline</vt:lpstr>
      <vt:lpstr>Interaction dataset</vt:lpstr>
      <vt:lpstr>PowerPoint Presentation</vt:lpstr>
      <vt:lpstr>Interaction dataset</vt:lpstr>
      <vt:lpstr>PowerPoint Presentation</vt:lpstr>
      <vt:lpstr>Predicting known domains</vt:lpstr>
      <vt:lpstr>Protein kinases and Zinc-finger proteins also identify domains enriched in ELM domains</vt:lpstr>
      <vt:lpstr>Motif search setup</vt:lpstr>
      <vt:lpstr>Evaluating performance</vt:lpstr>
      <vt:lpstr>PowerPoint Presentation</vt:lpstr>
      <vt:lpstr>Do viral proteins help?     YES, kinases and Zn-finger                                                   proteins yield nothing</vt:lpstr>
      <vt:lpstr>Do viral proteins help?     Known SLIM-binding domain proteins and random proteins</vt:lpstr>
      <vt:lpstr>Identifying domains likely to mediate interaction</vt:lpstr>
      <vt:lpstr>Predicting known domains</vt:lpstr>
      <vt:lpstr>Estimating which domains are enriched in the subnetwork</vt:lpstr>
      <vt:lpstr>Estimating which domains are enriched</vt:lpstr>
      <vt:lpstr>Evaluating performance </vt:lpstr>
      <vt:lpstr>Linear motif search results</vt:lpstr>
      <vt:lpstr>PowerPoint Presentation</vt:lpstr>
      <vt:lpstr>Domain-centered datasets</vt:lpstr>
      <vt:lpstr>Evaluating performance</vt:lpstr>
      <vt:lpstr>Compare query QSLIMFinder to simple SLIMFinder</vt:lpstr>
      <vt:lpstr>Evaluating performance</vt:lpstr>
      <vt:lpstr>Is human network useful?</vt:lpstr>
      <vt:lpstr>PowerPoint Presentation</vt:lpstr>
      <vt:lpstr>PowerPoint Presentation</vt:lpstr>
      <vt:lpstr>Evaluating performance</vt:lpstr>
      <vt:lpstr>Pepsite to rank motif-domain pairs</vt:lpstr>
      <vt:lpstr>PowerPoint Presentation</vt:lpstr>
      <vt:lpstr>Thank you for attention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Vitalii Kleshchevnikov</dc:creator>
  <cp:keywords/>
  <dc:description/>
  <cp:lastModifiedBy>Vitalii Kleshchevnikov</cp:lastModifiedBy>
  <cp:revision>101</cp:revision>
  <dcterms:created xsi:type="dcterms:W3CDTF">2017-10-24T15:06:06Z</dcterms:created>
  <dcterms:modified xsi:type="dcterms:W3CDTF">2018-04-27T21:10:56Z</dcterms:modified>
  <cp:category/>
</cp:coreProperties>
</file>